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28"/>
  </p:notesMasterIdLst>
  <p:handoutMasterIdLst>
    <p:handoutMasterId r:id="rId29"/>
  </p:handoutMasterIdLst>
  <p:sldIdLst>
    <p:sldId id="280" r:id="rId5"/>
    <p:sldId id="315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290" r:id="rId27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EC1D0D-7150-4673-AAA4-3A34767E2CED}">
          <p14:sldIdLst>
            <p14:sldId id="280"/>
            <p14:sldId id="315"/>
          </p14:sldIdLst>
        </p14:section>
        <p14:section name="1_Structure" id="{2ADBAE42-5EBA-4AF9-BBEB-2A5056EC2C1C}">
          <p14:sldIdLst>
            <p14:sldId id="322"/>
          </p14:sldIdLst>
        </p14:section>
        <p14:section name="2_Functions" id="{D4701509-C888-431E-9C92-D60E962E9317}">
          <p14:sldIdLst/>
        </p14:section>
        <p14:section name="FTP" id="{FE108589-0338-4B9F-A834-0FB1B9A42B59}">
          <p14:sldIdLst>
            <p14:sldId id="323"/>
          </p14:sldIdLst>
        </p14:section>
        <p14:section name="Server1" id="{B8C3AE7C-B5FB-41E8-B7A3-D791151E6FD1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cbn_generic_2" id="{AD837621-B160-407A-8374-16453D3732EA}">
          <p14:sldIdLst>
            <p14:sldId id="338"/>
            <p14:sldId id="339"/>
            <p14:sldId id="340"/>
            <p14:sldId id="341"/>
          </p14:sldIdLst>
        </p14:section>
        <p14:section name="封底" id="{56F53CAA-B824-455F-A8D4-DBE18D844530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FFFFCC"/>
    <a:srgbClr val="00B0F0"/>
    <a:srgbClr val="00B050"/>
    <a:srgbClr val="EE742B"/>
    <a:srgbClr val="FFFFFF"/>
    <a:srgbClr val="FFC000"/>
    <a:srgbClr val="FCE3D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5/14/2021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="" xmlns:a16="http://schemas.microsoft.com/office/drawing/2014/main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5.xml"/><Relationship Id="rId7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3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5.xml"/><Relationship Id="rId7" Type="http://schemas.openxmlformats.org/officeDocument/2006/relationships/image" Target="../media/image4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5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" Target="slide5.xml"/><Relationship Id="rId7" Type="http://schemas.openxmlformats.org/officeDocument/2006/relationships/image" Target="../media/image5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3.xml"/><Relationship Id="rId7" Type="http://schemas.openxmlformats.org/officeDocument/2006/relationships/image" Target="../media/image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" Target="slide19.xml"/><Relationship Id="rId7" Type="http://schemas.openxmlformats.org/officeDocument/2006/relationships/image" Target="../media/image6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" Target="slide2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image" Target="../media/image20.png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" Type="http://schemas.openxmlformats.org/officeDocument/2006/relationships/slide" Target="slide2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0.xml"/><Relationship Id="rId5" Type="http://schemas.openxmlformats.org/officeDocument/2006/relationships/image" Target="../media/image22.png"/><Relationship Id="rId15" Type="http://schemas.openxmlformats.org/officeDocument/2006/relationships/slide" Target="slide14.xml"/><Relationship Id="rId10" Type="http://schemas.openxmlformats.org/officeDocument/2006/relationships/slide" Target="slide9.xml"/><Relationship Id="rId19" Type="http://schemas.openxmlformats.org/officeDocument/2006/relationships/slide" Target="slide18.xml"/><Relationship Id="rId4" Type="http://schemas.openxmlformats.org/officeDocument/2006/relationships/image" Target="../media/image9.pn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5.xml"/><Relationship Id="rId7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Grafana</a:t>
            </a:r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 syste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structure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 descr="D:\Leo\CBN CIS\CBN_log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056276" y="4641640"/>
            <a:ext cx="783087" cy="441389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11-May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10985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date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目的用於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輸入日期格式供</a:t>
            </a:r>
            <a:r>
              <a:rPr lang="en-US" altLang="zh-TW" sz="1100" dirty="0" err="1" smtClean="0">
                <a:solidFill>
                  <a:srgbClr val="0000FF"/>
                </a:solidFill>
              </a:rPr>
              <a:t>Grafana</a:t>
            </a:r>
            <a:r>
              <a:rPr lang="en-US" altLang="zh-TW" sz="1100" dirty="0" smtClean="0">
                <a:solidFill>
                  <a:srgbClr val="0000FF"/>
                </a:solidFill>
              </a:rPr>
              <a:t> dashboard</a:t>
            </a:r>
            <a:r>
              <a:rPr lang="zh-TW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zh-TW" sz="1100" dirty="0" smtClean="0">
                <a:solidFill>
                  <a:srgbClr val="0000FF"/>
                </a:solidFill>
              </a:rPr>
              <a:t>panel</a:t>
            </a:r>
            <a:r>
              <a:rPr lang="zh-TW" altLang="en-US" sz="1100" dirty="0" smtClean="0">
                <a:solidFill>
                  <a:srgbClr val="0000FF"/>
                </a:solidFill>
              </a:rPr>
              <a:t>使用，每天執行一次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63927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36036" y="1170433"/>
            <a:ext cx="5907214" cy="3313616"/>
            <a:chOff x="436036" y="1170433"/>
            <a:chExt cx="5907214" cy="331361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036" y="1432349"/>
              <a:ext cx="5907214" cy="2591552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006483" y="4088097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436036" y="1170433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921236" y="3350404"/>
              <a:ext cx="658183" cy="89786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1899138" y="3445997"/>
              <a:ext cx="1227726" cy="9650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980586" y="2328812"/>
            <a:ext cx="4801421" cy="2381929"/>
            <a:chOff x="3980586" y="2328812"/>
            <a:chExt cx="4801421" cy="2381929"/>
          </a:xfrm>
        </p:grpSpPr>
        <p:grpSp>
          <p:nvGrpSpPr>
            <p:cNvPr id="7" name="群組 6"/>
            <p:cNvGrpSpPr/>
            <p:nvPr/>
          </p:nvGrpSpPr>
          <p:grpSpPr>
            <a:xfrm>
              <a:off x="3980586" y="2559175"/>
              <a:ext cx="4801421" cy="2151566"/>
              <a:chOff x="3980586" y="2360948"/>
              <a:chExt cx="4801421" cy="215156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0586" y="2360948"/>
                <a:ext cx="3231559" cy="1519289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4010687" y="2552781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1229" y="2659336"/>
                <a:ext cx="3659168" cy="1407068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4700217" y="2860904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4745" y="3136074"/>
                <a:ext cx="3587262" cy="137644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5261859" y="3320235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圓角矩形 32"/>
            <p:cNvSpPr/>
            <p:nvPr/>
          </p:nvSpPr>
          <p:spPr>
            <a:xfrm>
              <a:off x="3980586" y="2328812"/>
              <a:ext cx="93142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圖示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4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10985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mac.py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目的用於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輸入取得剩餘</a:t>
            </a:r>
            <a:r>
              <a:rPr lang="en-US" altLang="zh-TW" sz="1100" dirty="0" smtClean="0">
                <a:solidFill>
                  <a:srgbClr val="0000FF"/>
                </a:solidFill>
              </a:rPr>
              <a:t>MAC</a:t>
            </a:r>
            <a:r>
              <a:rPr lang="zh-TW" altLang="en-US" sz="1100" dirty="0" smtClean="0">
                <a:solidFill>
                  <a:srgbClr val="0000FF"/>
                </a:solidFill>
              </a:rPr>
              <a:t>數量，資料來源為</a:t>
            </a:r>
            <a:r>
              <a:rPr lang="en-US" altLang="zh-TW" sz="1100" dirty="0" smtClean="0">
                <a:solidFill>
                  <a:srgbClr val="0000FF"/>
                </a:solidFill>
              </a:rPr>
              <a:t>Mac.csv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4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696850" y="3308673"/>
            <a:ext cx="2186988" cy="1323382"/>
            <a:chOff x="6696850" y="3419526"/>
            <a:chExt cx="2186988" cy="132338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135" y="3664135"/>
              <a:ext cx="2138703" cy="1078773"/>
            </a:xfrm>
            <a:prstGeom prst="rect">
              <a:avLst/>
            </a:prstGeom>
          </p:spPr>
        </p:pic>
        <p:sp>
          <p:nvSpPr>
            <p:cNvPr id="37" name="圓角矩形 36"/>
            <p:cNvSpPr/>
            <p:nvPr/>
          </p:nvSpPr>
          <p:spPr>
            <a:xfrm>
              <a:off x="6696850" y="3419526"/>
              <a:ext cx="1161874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675561" y="1303102"/>
            <a:ext cx="1818942" cy="1708916"/>
            <a:chOff x="6675561" y="1303102"/>
            <a:chExt cx="1818942" cy="1708916"/>
          </a:xfrm>
        </p:grpSpPr>
        <p:grpSp>
          <p:nvGrpSpPr>
            <p:cNvPr id="12" name="群組 11"/>
            <p:cNvGrpSpPr/>
            <p:nvPr/>
          </p:nvGrpSpPr>
          <p:grpSpPr>
            <a:xfrm>
              <a:off x="6696850" y="1303102"/>
              <a:ext cx="1797653" cy="1708916"/>
              <a:chOff x="6696850" y="1590850"/>
              <a:chExt cx="1797653" cy="1708916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6696850" y="1590850"/>
                <a:ext cx="931426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資料來源格式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8835" y="2005515"/>
                <a:ext cx="1725668" cy="1294251"/>
              </a:xfrm>
              <a:prstGeom prst="rect">
                <a:avLst/>
              </a:prstGeom>
            </p:spPr>
          </p:pic>
        </p:grpSp>
        <p:sp>
          <p:nvSpPr>
            <p:cNvPr id="41" name="文字方塊 40"/>
            <p:cNvSpPr txBox="1"/>
            <p:nvPr/>
          </p:nvSpPr>
          <p:spPr>
            <a:xfrm>
              <a:off x="6675561" y="1522090"/>
              <a:ext cx="14197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名稱：剩餘數量</a:t>
              </a:r>
              <a:endParaRPr lang="en-US" altLang="zh-TW" sz="1000" dirty="0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80392" y="1135281"/>
            <a:ext cx="6201806" cy="3786648"/>
            <a:chOff x="280392" y="1135281"/>
            <a:chExt cx="6201806" cy="378664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7"/>
            <a:srcRect b="61"/>
            <a:stretch/>
          </p:blipFill>
          <p:spPr>
            <a:xfrm>
              <a:off x="280392" y="1378399"/>
              <a:ext cx="6201806" cy="3543530"/>
            </a:xfrm>
            <a:prstGeom prst="rect">
              <a:avLst/>
            </a:prstGeom>
          </p:spPr>
        </p:pic>
        <p:sp>
          <p:nvSpPr>
            <p:cNvPr id="24" name="圓角矩形 23"/>
            <p:cNvSpPr/>
            <p:nvPr/>
          </p:nvSpPr>
          <p:spPr>
            <a:xfrm>
              <a:off x="879219" y="1886193"/>
              <a:ext cx="3993227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872446" y="2024916"/>
              <a:ext cx="1535042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時間型態設定、文件位置設定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879218" y="2466764"/>
              <a:ext cx="5567302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414554" y="2774192"/>
              <a:ext cx="1031966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檔案名稱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879218" y="2990666"/>
              <a:ext cx="5567302" cy="425269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807131" y="3195262"/>
              <a:ext cx="1639389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讀取檔案 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&amp;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 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dataframe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格式處理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879218" y="3420360"/>
              <a:ext cx="5567302" cy="68137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5662749" y="3884296"/>
              <a:ext cx="783770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寫入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influxdb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3109603" y="4446166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285119" y="1135281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1807" y="4340343"/>
              <a:ext cx="606257" cy="71797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 flipV="1">
              <a:off x="1566775" y="4421446"/>
              <a:ext cx="1106087" cy="8660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9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cpk.py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目的用於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產生</a:t>
            </a:r>
            <a:r>
              <a:rPr lang="en-US" altLang="zh-TW" sz="1100" dirty="0" smtClean="0">
                <a:solidFill>
                  <a:srgbClr val="0000FF"/>
                </a:solidFill>
              </a:rPr>
              <a:t>CPK</a:t>
            </a:r>
            <a:r>
              <a:rPr lang="zh-TW" altLang="en-US" sz="1100" dirty="0" smtClean="0">
                <a:solidFill>
                  <a:srgbClr val="0000FF"/>
                </a:solidFill>
              </a:rPr>
              <a:t>、</a:t>
            </a:r>
            <a:r>
              <a:rPr lang="en-US" altLang="zh-TW" sz="1100" dirty="0" smtClean="0">
                <a:solidFill>
                  <a:srgbClr val="0000FF"/>
                </a:solidFill>
              </a:rPr>
              <a:t>Precision</a:t>
            </a:r>
            <a:r>
              <a:rPr lang="zh-TW" altLang="en-US" sz="1100" dirty="0" smtClean="0">
                <a:solidFill>
                  <a:srgbClr val="0000FF"/>
                </a:solidFill>
              </a:rPr>
              <a:t>以及</a:t>
            </a:r>
            <a:r>
              <a:rPr lang="en-US" altLang="zh-TW" sz="1100" dirty="0" smtClean="0">
                <a:solidFill>
                  <a:srgbClr val="0000FF"/>
                </a:solidFill>
              </a:rPr>
              <a:t>Accuracy</a:t>
            </a:r>
            <a:r>
              <a:rPr lang="zh-TW" altLang="en-US" sz="1100" dirty="0" smtClean="0">
                <a:solidFill>
                  <a:srgbClr val="0000FF"/>
                </a:solidFill>
              </a:rPr>
              <a:t>等指標，資料來源為</a:t>
            </a:r>
            <a:r>
              <a:rPr lang="en-US" altLang="zh-TW" sz="1100" dirty="0" smtClean="0">
                <a:solidFill>
                  <a:srgbClr val="0000FF"/>
                </a:solidFill>
              </a:rPr>
              <a:t>TEST_STATION_INFO.csv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496181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主要計算各機種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(Model)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於不同站別類型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(Station-Type)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，並以不同週期計算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(day &amp; hour)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第二層指標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準確度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Precision &amp; 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精準度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Accuracy)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的計算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0" name="群組 129"/>
          <p:cNvGrpSpPr/>
          <p:nvPr/>
        </p:nvGrpSpPr>
        <p:grpSpPr>
          <a:xfrm>
            <a:off x="285119" y="1307926"/>
            <a:ext cx="7810197" cy="3538879"/>
            <a:chOff x="285119" y="1307926"/>
            <a:chExt cx="7810197" cy="3538879"/>
          </a:xfrm>
        </p:grpSpPr>
        <p:sp>
          <p:nvSpPr>
            <p:cNvPr id="38" name="圓角矩形 37"/>
            <p:cNvSpPr/>
            <p:nvPr/>
          </p:nvSpPr>
          <p:spPr>
            <a:xfrm>
              <a:off x="285119" y="1307926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119" y="1560776"/>
              <a:ext cx="3450635" cy="3286029"/>
            </a:xfrm>
            <a:prstGeom prst="rect">
              <a:avLst/>
            </a:prstGeom>
          </p:spPr>
        </p:pic>
        <p:sp>
          <p:nvSpPr>
            <p:cNvPr id="45" name="圓角矩形 44"/>
            <p:cNvSpPr/>
            <p:nvPr/>
          </p:nvSpPr>
          <p:spPr>
            <a:xfrm>
              <a:off x="1002940" y="3202990"/>
              <a:ext cx="2732814" cy="492909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(hour/day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小時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天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3742259" y="1431424"/>
              <a:ext cx="4353057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各</a:t>
              </a:r>
              <a:r>
                <a:rPr lang="zh-TW" altLang="en-US" sz="900" dirty="0">
                  <a:solidFill>
                    <a:schemeClr val="tx1"/>
                  </a:solidFill>
                </a:rPr>
                <a:t>測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項的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3735754" y="1757539"/>
              <a:ext cx="4353057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各</a:t>
              </a:r>
              <a:r>
                <a:rPr lang="zh-TW" altLang="en-US" sz="900" dirty="0">
                  <a:solidFill>
                    <a:schemeClr val="tx1"/>
                  </a:solidFill>
                </a:rPr>
                <a:t>測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項的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圓角矩形 51"/>
            <p:cNvSpPr/>
            <p:nvPr/>
          </p:nvSpPr>
          <p:spPr>
            <a:xfrm>
              <a:off x="3729249" y="2083654"/>
              <a:ext cx="4353057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Port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各</a:t>
              </a:r>
              <a:r>
                <a:rPr lang="zh-TW" altLang="en-US" sz="900" dirty="0">
                  <a:solidFill>
                    <a:schemeClr val="tx1"/>
                  </a:solidFill>
                </a:rPr>
                <a:t>測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項的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 smtClean="0">
                  <a:solidFill>
                    <a:srgbClr val="0000FF"/>
                  </a:solidFill>
                </a:rPr>
                <a:t>Cpk</a:t>
              </a:r>
              <a:endParaRPr lang="zh-TW" altLang="en-US" sz="900" dirty="0">
                <a:solidFill>
                  <a:srgbClr val="0000FF"/>
                </a:solidFill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3722744" y="2409769"/>
              <a:ext cx="4353057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各</a:t>
              </a:r>
              <a:r>
                <a:rPr lang="zh-TW" altLang="en-US" sz="900" dirty="0">
                  <a:solidFill>
                    <a:schemeClr val="tx1"/>
                  </a:solidFill>
                </a:rPr>
                <a:t>測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項的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圓角矩形 53"/>
            <p:cNvSpPr/>
            <p:nvPr/>
          </p:nvSpPr>
          <p:spPr>
            <a:xfrm>
              <a:off x="3722743" y="2735883"/>
              <a:ext cx="4353057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各</a:t>
              </a:r>
              <a:r>
                <a:rPr lang="zh-TW" altLang="en-US" sz="900" dirty="0">
                  <a:solidFill>
                    <a:schemeClr val="tx1"/>
                  </a:solidFill>
                </a:rPr>
                <a:t>測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項的</a:t>
              </a:r>
              <a:r>
                <a:rPr lang="en-US" altLang="zh-TW" sz="900" dirty="0" smtClean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901611" y="2607995"/>
              <a:ext cx="167533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endCxn id="49" idx="1"/>
            </p:cNvCxnSpPr>
            <p:nvPr/>
          </p:nvCxnSpPr>
          <p:spPr>
            <a:xfrm flipV="1">
              <a:off x="2532185" y="1560776"/>
              <a:ext cx="1210074" cy="12935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endCxn id="51" idx="1"/>
            </p:cNvCxnSpPr>
            <p:nvPr/>
          </p:nvCxnSpPr>
          <p:spPr>
            <a:xfrm>
              <a:off x="2532185" y="1886891"/>
              <a:ext cx="120356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52" idx="1"/>
            </p:cNvCxnSpPr>
            <p:nvPr/>
          </p:nvCxnSpPr>
          <p:spPr>
            <a:xfrm>
              <a:off x="2532185" y="2083654"/>
              <a:ext cx="1197064" cy="12935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endCxn id="53" idx="1"/>
            </p:cNvCxnSpPr>
            <p:nvPr/>
          </p:nvCxnSpPr>
          <p:spPr>
            <a:xfrm>
              <a:off x="2532185" y="2280419"/>
              <a:ext cx="1190559" cy="25870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endCxn id="54" idx="1"/>
            </p:cNvCxnSpPr>
            <p:nvPr/>
          </p:nvCxnSpPr>
          <p:spPr>
            <a:xfrm>
              <a:off x="2532185" y="2477183"/>
              <a:ext cx="1190558" cy="38805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901611" y="1690127"/>
              <a:ext cx="163057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901611" y="1886891"/>
              <a:ext cx="163057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901611" y="2083655"/>
              <a:ext cx="163057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901611" y="2280419"/>
              <a:ext cx="163057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901611" y="2477183"/>
              <a:ext cx="163057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圓角矩形 126"/>
            <p:cNvSpPr/>
            <p:nvPr/>
          </p:nvSpPr>
          <p:spPr>
            <a:xfrm>
              <a:off x="1534658" y="3748188"/>
              <a:ext cx="1304458" cy="7913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128" name="圓角矩形 127"/>
            <p:cNvSpPr/>
            <p:nvPr/>
          </p:nvSpPr>
          <p:spPr>
            <a:xfrm>
              <a:off x="783316" y="3945351"/>
              <a:ext cx="751342" cy="89520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129" name="圓角矩形 128"/>
            <p:cNvSpPr/>
            <p:nvPr/>
          </p:nvSpPr>
          <p:spPr>
            <a:xfrm>
              <a:off x="819695" y="4429865"/>
              <a:ext cx="751342" cy="89520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6" name="群組 125"/>
          <p:cNvGrpSpPr/>
          <p:nvPr/>
        </p:nvGrpSpPr>
        <p:grpSpPr>
          <a:xfrm>
            <a:off x="4136622" y="3827327"/>
            <a:ext cx="4622488" cy="1202552"/>
            <a:chOff x="4304891" y="3264530"/>
            <a:chExt cx="4622488" cy="1202552"/>
          </a:xfrm>
        </p:grpSpPr>
        <p:sp>
          <p:nvSpPr>
            <p:cNvPr id="79" name="圓角矩形 78"/>
            <p:cNvSpPr/>
            <p:nvPr/>
          </p:nvSpPr>
          <p:spPr>
            <a:xfrm>
              <a:off x="4404659" y="3264530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125" name="群組 12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81" name="文字方塊 80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8" name="文字方塊 87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23" name="群組 122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20" name="圖片 11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84" name="矩形 83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1" name="圓角矩形 110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6" name="圓角矩形 115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7" name="圓角矩形 116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118" name="圓角矩形 117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圓角矩形 120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135" name="群組 134"/>
          <p:cNvGrpSpPr/>
          <p:nvPr/>
        </p:nvGrpSpPr>
        <p:grpSpPr>
          <a:xfrm>
            <a:off x="4242225" y="3090005"/>
            <a:ext cx="3769852" cy="586766"/>
            <a:chOff x="4242225" y="3090005"/>
            <a:chExt cx="3769852" cy="586766"/>
          </a:xfrm>
        </p:grpSpPr>
        <p:sp>
          <p:nvSpPr>
            <p:cNvPr id="131" name="矩形 130"/>
            <p:cNvSpPr/>
            <p:nvPr/>
          </p:nvSpPr>
          <p:spPr>
            <a:xfrm>
              <a:off x="5628091" y="3253142"/>
              <a:ext cx="23839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（管制上限）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5628091" y="3461327"/>
              <a:ext cx="23743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（管制下限 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圓角矩形 132"/>
            <p:cNvSpPr/>
            <p:nvPr/>
          </p:nvSpPr>
          <p:spPr>
            <a:xfrm>
              <a:off x="4242225" y="3090005"/>
              <a:ext cx="699403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CPK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算法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267537" y="3367714"/>
              <a:ext cx="1433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Cpk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min{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endParaRPr lang="zh-TW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cpk_rawdata.py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cpk_rawdata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儲存</a:t>
            </a:r>
            <a:r>
              <a:rPr lang="en-US" altLang="zh-TW" sz="1100" dirty="0" smtClean="0">
                <a:solidFill>
                  <a:srgbClr val="0000FF"/>
                </a:solidFill>
              </a:rPr>
              <a:t>TEST_STATION_INFO.csv</a:t>
            </a:r>
            <a:r>
              <a:rPr lang="zh-TW" altLang="en-US" sz="1100" dirty="0" smtClean="0">
                <a:solidFill>
                  <a:srgbClr val="0000FF"/>
                </a:solidFill>
              </a:rPr>
              <a:t>各欄位原始資料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因考量到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Cpk.py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經過前處理計算出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指標資料，為保存原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Rawdata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各欄位資料，新增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Cpk_rawdata.py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368245" y="1205616"/>
            <a:ext cx="8217706" cy="2811802"/>
            <a:chOff x="368245" y="1205616"/>
            <a:chExt cx="8217706" cy="281180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245" y="1492382"/>
              <a:ext cx="7037577" cy="2033218"/>
            </a:xfrm>
            <a:prstGeom prst="rect">
              <a:avLst/>
            </a:prstGeom>
          </p:spPr>
        </p:pic>
        <p:sp>
          <p:nvSpPr>
            <p:cNvPr id="56" name="圓角矩形 55"/>
            <p:cNvSpPr/>
            <p:nvPr/>
          </p:nvSpPr>
          <p:spPr>
            <a:xfrm>
              <a:off x="368245" y="1205616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542830" y="3584962"/>
              <a:ext cx="2732814" cy="432456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(time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小時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天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69" name="圓角矩形 68"/>
            <p:cNvSpPr/>
            <p:nvPr/>
          </p:nvSpPr>
          <p:spPr>
            <a:xfrm>
              <a:off x="4312490" y="1712541"/>
              <a:ext cx="3789223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讀取檔案、</a:t>
              </a:r>
              <a:r>
                <a:rPr lang="en-US" altLang="zh-TW" sz="900" dirty="0" err="1" smtClean="0">
                  <a:solidFill>
                    <a:schemeClr val="tx1"/>
                  </a:solidFill>
                </a:rPr>
                <a:t>dataframe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前處理、寫入</a:t>
              </a:r>
              <a:r>
                <a:rPr lang="en-US" altLang="zh-TW" sz="900" dirty="0" err="1" smtClean="0">
                  <a:solidFill>
                    <a:schemeClr val="tx1"/>
                  </a:solidFill>
                </a:rPr>
                <a:t>influxdb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圓角矩形 73"/>
            <p:cNvSpPr/>
            <p:nvPr/>
          </p:nvSpPr>
          <p:spPr>
            <a:xfrm>
              <a:off x="4312490" y="2052588"/>
              <a:ext cx="3789223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daily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預設用不到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圓角矩形 74"/>
            <p:cNvSpPr/>
            <p:nvPr/>
          </p:nvSpPr>
          <p:spPr>
            <a:xfrm>
              <a:off x="4312490" y="2392635"/>
              <a:ext cx="3789223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hourly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預設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1106232" y="2105762"/>
              <a:ext cx="241711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>
              <a:endCxn id="69" idx="1"/>
            </p:cNvCxnSpPr>
            <p:nvPr/>
          </p:nvCxnSpPr>
          <p:spPr>
            <a:xfrm flipV="1">
              <a:off x="3523349" y="1841893"/>
              <a:ext cx="789141" cy="26703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1106232" y="2322507"/>
              <a:ext cx="2719076" cy="251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1106232" y="2525092"/>
              <a:ext cx="271907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>
              <a:endCxn id="74" idx="1"/>
            </p:cNvCxnSpPr>
            <p:nvPr/>
          </p:nvCxnSpPr>
          <p:spPr>
            <a:xfrm flipV="1">
              <a:off x="3825308" y="2181940"/>
              <a:ext cx="487182" cy="14056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>
              <a:endCxn id="75" idx="1"/>
            </p:cNvCxnSpPr>
            <p:nvPr/>
          </p:nvCxnSpPr>
          <p:spPr>
            <a:xfrm flipV="1">
              <a:off x="3825308" y="2521987"/>
              <a:ext cx="487182" cy="667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圓角矩形 127"/>
            <p:cNvSpPr/>
            <p:nvPr/>
          </p:nvSpPr>
          <p:spPr>
            <a:xfrm>
              <a:off x="5762154" y="2877346"/>
              <a:ext cx="2823797" cy="25870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可選區間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hour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或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day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為範圍來寫入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influxdb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，預設為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hour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，如果要手動一次寫入大量資料可用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day</a:t>
              </a:r>
              <a:endParaRPr lang="zh-TW" altLang="en-US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129" name="直線接點 128"/>
            <p:cNvCxnSpPr/>
            <p:nvPr/>
          </p:nvCxnSpPr>
          <p:spPr>
            <a:xfrm flipV="1">
              <a:off x="5735782" y="3043737"/>
              <a:ext cx="102310" cy="159861"/>
            </a:xfrm>
            <a:prstGeom prst="line">
              <a:avLst/>
            </a:prstGeom>
            <a:ln w="12700">
              <a:solidFill>
                <a:schemeClr val="tx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圓角矩形 129"/>
            <p:cNvSpPr/>
            <p:nvPr/>
          </p:nvSpPr>
          <p:spPr>
            <a:xfrm>
              <a:off x="902323" y="2824996"/>
              <a:ext cx="766617" cy="8445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131" name="圓角矩形 130"/>
            <p:cNvSpPr/>
            <p:nvPr/>
          </p:nvSpPr>
          <p:spPr>
            <a:xfrm>
              <a:off x="1898784" y="2913452"/>
              <a:ext cx="1343180" cy="98313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3825308" y="3602770"/>
            <a:ext cx="4622488" cy="1272886"/>
            <a:chOff x="4304891" y="3194196"/>
            <a:chExt cx="4622488" cy="1272886"/>
          </a:xfrm>
        </p:grpSpPr>
        <p:sp>
          <p:nvSpPr>
            <p:cNvPr id="94" name="圓角矩形 93"/>
            <p:cNvSpPr/>
            <p:nvPr/>
          </p:nvSpPr>
          <p:spPr>
            <a:xfrm>
              <a:off x="4404659" y="3194196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95" name="群組 9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96" name="群組 95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文字方塊 100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4" name="文字方塊 103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" name="文字方塊 106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8" name="文字方塊 107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09" name="群組 108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10" name="圖片 10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113" name="矩形 112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4" name="圓角矩形 113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5" name="圓角矩形 114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9" name="圓角矩形 118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97" name="圓角矩形 96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" name="圓角矩形 97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9" name="圓角矩形 98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cycletime.py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cycletime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計算</a:t>
            </a:r>
            <a:r>
              <a:rPr lang="en-US" altLang="zh-TW" sz="1100" dirty="0" smtClean="0">
                <a:solidFill>
                  <a:srgbClr val="0000FF"/>
                </a:solidFill>
              </a:rPr>
              <a:t>cycle-time &amp; idle-time</a:t>
            </a:r>
            <a:r>
              <a:rPr lang="zh-TW" altLang="en-US" sz="1100" dirty="0" smtClean="0">
                <a:solidFill>
                  <a:srgbClr val="0000FF"/>
                </a:solidFill>
              </a:rPr>
              <a:t>以及製作</a:t>
            </a:r>
            <a:r>
              <a:rPr lang="en-US" altLang="zh-TW" sz="11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100" dirty="0" smtClean="0">
                <a:solidFill>
                  <a:srgbClr val="0000FF"/>
                </a:solidFill>
              </a:rPr>
              <a:t>方波圖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，主要為測試結果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含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 &amp; 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等資料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233396" y="1126838"/>
            <a:ext cx="6523285" cy="2878127"/>
            <a:chOff x="233396" y="1203567"/>
            <a:chExt cx="6523285" cy="2878127"/>
          </a:xfrm>
        </p:grpSpPr>
        <p:sp>
          <p:nvSpPr>
            <p:cNvPr id="47" name="圓角矩形 46"/>
            <p:cNvSpPr/>
            <p:nvPr/>
          </p:nvSpPr>
          <p:spPr>
            <a:xfrm>
              <a:off x="246755" y="1224799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396" y="1496766"/>
              <a:ext cx="6523285" cy="2584928"/>
            </a:xfrm>
            <a:prstGeom prst="rect">
              <a:avLst/>
            </a:prstGeom>
          </p:spPr>
        </p:pic>
        <p:sp>
          <p:nvSpPr>
            <p:cNvPr id="52" name="圓角矩形 51"/>
            <p:cNvSpPr/>
            <p:nvPr/>
          </p:nvSpPr>
          <p:spPr>
            <a:xfrm>
              <a:off x="2496480" y="1203567"/>
              <a:ext cx="3571812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 smtClean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計算、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方波圖製作、每小時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pass/fail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數量統計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2496480" y="1534573"/>
              <a:ext cx="3571812" cy="258703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 smtClean="0">
                  <a:solidFill>
                    <a:schemeClr val="tx1"/>
                  </a:solidFill>
                </a:rPr>
                <a:t>Idle-time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計算、每個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Port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的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pass-fail ratio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接點 53"/>
            <p:cNvCxnSpPr/>
            <p:nvPr/>
          </p:nvCxnSpPr>
          <p:spPr>
            <a:xfrm>
              <a:off x="780117" y="1594210"/>
              <a:ext cx="130445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80117" y="1765793"/>
              <a:ext cx="130445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endCxn id="52" idx="1"/>
            </p:cNvCxnSpPr>
            <p:nvPr/>
          </p:nvCxnSpPr>
          <p:spPr>
            <a:xfrm flipV="1">
              <a:off x="2084576" y="1332919"/>
              <a:ext cx="411904" cy="26129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endCxn id="53" idx="1"/>
            </p:cNvCxnSpPr>
            <p:nvPr/>
          </p:nvCxnSpPr>
          <p:spPr>
            <a:xfrm flipV="1">
              <a:off x="2084576" y="1663925"/>
              <a:ext cx="411904" cy="1018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圓角矩形 67"/>
            <p:cNvSpPr/>
            <p:nvPr/>
          </p:nvSpPr>
          <p:spPr>
            <a:xfrm>
              <a:off x="697346" y="2185483"/>
              <a:ext cx="741395" cy="90925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1348510" y="1922247"/>
              <a:ext cx="1132519" cy="9199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71" name="圓角矩形 70"/>
            <p:cNvSpPr/>
            <p:nvPr/>
          </p:nvSpPr>
          <p:spPr>
            <a:xfrm>
              <a:off x="690951" y="3042663"/>
              <a:ext cx="741395" cy="90925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1041578" y="3207852"/>
              <a:ext cx="5678942" cy="27709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3068620" y="2355616"/>
              <a:ext cx="3604934" cy="631274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(running hour/ running day):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每次</a:t>
              </a:r>
              <a:r>
                <a:rPr lang="zh-TW" altLang="en-US" sz="700" dirty="0">
                  <a:solidFill>
                    <a:srgbClr val="0000FF"/>
                  </a:solidFill>
                </a:rPr>
                <a:t>程式同時運行包含前</a:t>
              </a:r>
              <a:r>
                <a:rPr lang="en-US" altLang="zh-TW" sz="700" dirty="0">
                  <a:solidFill>
                    <a:srgbClr val="0000FF"/>
                  </a:solidFill>
                </a:rPr>
                <a:t>n</a:t>
              </a:r>
              <a:r>
                <a:rPr lang="zh-TW" altLang="en-US" sz="700" dirty="0">
                  <a:solidFill>
                    <a:srgbClr val="0000FF"/>
                  </a:solidFill>
                </a:rPr>
                <a:t>時段的數據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工廠工作時段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day_working_time_period_dict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因為計算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idle-time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需避免工廠下班時間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&amp;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休息時間，僅計算上班時間內測試的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idle-time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，故需要寫入工廠工作時段。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6755" y="4100843"/>
            <a:ext cx="4761021" cy="784448"/>
            <a:chOff x="3666925" y="3991502"/>
            <a:chExt cx="4761021" cy="784448"/>
          </a:xfrm>
        </p:grpSpPr>
        <p:sp>
          <p:nvSpPr>
            <p:cNvPr id="79" name="圓角矩形 78"/>
            <p:cNvSpPr/>
            <p:nvPr/>
          </p:nvSpPr>
          <p:spPr>
            <a:xfrm>
              <a:off x="3683295" y="3991502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3666925" y="4159033"/>
              <a:ext cx="4761021" cy="616917"/>
              <a:chOff x="3666925" y="4159033"/>
              <a:chExt cx="4761021" cy="616917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3295" y="4339666"/>
                <a:ext cx="4744651" cy="402089"/>
              </a:xfrm>
              <a:prstGeom prst="rect">
                <a:avLst/>
              </a:prstGeom>
            </p:spPr>
          </p:pic>
          <p:sp>
            <p:nvSpPr>
              <p:cNvPr id="85" name="圓角矩形 84"/>
              <p:cNvSpPr/>
              <p:nvPr/>
            </p:nvSpPr>
            <p:spPr>
              <a:xfrm>
                <a:off x="3666925" y="4258674"/>
                <a:ext cx="1845053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6" name="圓角矩形 85"/>
              <p:cNvSpPr/>
              <p:nvPr/>
            </p:nvSpPr>
            <p:spPr>
              <a:xfrm>
                <a:off x="4226762" y="4162677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5528348" y="4258674"/>
                <a:ext cx="1505498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8" name="圓角矩形 87"/>
              <p:cNvSpPr/>
              <p:nvPr/>
            </p:nvSpPr>
            <p:spPr>
              <a:xfrm>
                <a:off x="5975733" y="4162677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圓角矩形 88"/>
              <p:cNvSpPr/>
              <p:nvPr/>
            </p:nvSpPr>
            <p:spPr>
              <a:xfrm>
                <a:off x="7050216" y="4258674"/>
                <a:ext cx="1377730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90" name="圓角矩形 89"/>
              <p:cNvSpPr/>
              <p:nvPr/>
            </p:nvSpPr>
            <p:spPr>
              <a:xfrm>
                <a:off x="7261814" y="41590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pass/fail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31" name="群組 30"/>
          <p:cNvGrpSpPr/>
          <p:nvPr/>
        </p:nvGrpSpPr>
        <p:grpSpPr>
          <a:xfrm>
            <a:off x="5509264" y="3574489"/>
            <a:ext cx="3054673" cy="1412686"/>
            <a:chOff x="5143595" y="3482112"/>
            <a:chExt cx="3054673" cy="1412686"/>
          </a:xfrm>
        </p:grpSpPr>
        <p:sp>
          <p:nvSpPr>
            <p:cNvPr id="111" name="圓角矩形 110"/>
            <p:cNvSpPr/>
            <p:nvPr/>
          </p:nvSpPr>
          <p:spPr>
            <a:xfrm>
              <a:off x="5143595" y="3482112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5143595" y="3684323"/>
              <a:ext cx="2540661" cy="641841"/>
              <a:chOff x="5471530" y="4060627"/>
              <a:chExt cx="2540661" cy="641841"/>
            </a:xfrm>
          </p:grpSpPr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1530" y="4079229"/>
                <a:ext cx="2477754" cy="623239"/>
              </a:xfrm>
              <a:prstGeom prst="rect">
                <a:avLst/>
              </a:prstGeom>
            </p:spPr>
          </p:pic>
          <p:sp>
            <p:nvSpPr>
              <p:cNvPr id="112" name="圓角矩形 111"/>
              <p:cNvSpPr/>
              <p:nvPr/>
            </p:nvSpPr>
            <p:spPr>
              <a:xfrm>
                <a:off x="7498179" y="4060627"/>
                <a:ext cx="514012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方波圖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5475965" y="4281040"/>
              <a:ext cx="2722303" cy="613758"/>
              <a:chOff x="5475965" y="4281040"/>
              <a:chExt cx="2722303" cy="613758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965" y="4290550"/>
                <a:ext cx="2600525" cy="604248"/>
              </a:xfrm>
              <a:prstGeom prst="rect">
                <a:avLst/>
              </a:prstGeom>
            </p:spPr>
          </p:pic>
          <p:sp>
            <p:nvSpPr>
              <p:cNvPr id="116" name="圓角矩形 115"/>
              <p:cNvSpPr/>
              <p:nvPr/>
            </p:nvSpPr>
            <p:spPr>
              <a:xfrm>
                <a:off x="7417510" y="4281040"/>
                <a:ext cx="780758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各</a:t>
                </a:r>
                <a:r>
                  <a:rPr lang="en-US" altLang="zh-TW" sz="800" b="1" dirty="0" smtClean="0">
                    <a:solidFill>
                      <a:srgbClr val="FFFF00"/>
                    </a:solidFill>
                  </a:rPr>
                  <a:t>Port</a:t>
                </a: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良率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3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fpy.py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計算</a:t>
            </a:r>
            <a:r>
              <a:rPr lang="en-US" altLang="zh-TW" sz="1100" dirty="0" smtClean="0">
                <a:solidFill>
                  <a:srgbClr val="0000FF"/>
                </a:solidFill>
              </a:rPr>
              <a:t>first-pass-yield(</a:t>
            </a:r>
            <a:r>
              <a:rPr lang="zh-TW" altLang="en-US" sz="1100" dirty="0" smtClean="0">
                <a:solidFill>
                  <a:srgbClr val="0000FF"/>
                </a:solidFill>
              </a:rPr>
              <a:t>直通率</a:t>
            </a:r>
            <a:r>
              <a:rPr lang="en-US" altLang="zh-TW" sz="1100" dirty="0" smtClean="0">
                <a:solidFill>
                  <a:srgbClr val="0000FF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1" name="圓角矩形 40"/>
          <p:cNvSpPr/>
          <p:nvPr/>
        </p:nvSpPr>
        <p:spPr>
          <a:xfrm>
            <a:off x="246755" y="1148070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55" y="1394460"/>
            <a:ext cx="4218798" cy="2536156"/>
          </a:xfrm>
          <a:prstGeom prst="rect">
            <a:avLst/>
          </a:prstGeom>
        </p:spPr>
      </p:pic>
      <p:sp>
        <p:nvSpPr>
          <p:cNvPr id="44" name="圓角矩形 43"/>
          <p:cNvSpPr/>
          <p:nvPr/>
        </p:nvSpPr>
        <p:spPr>
          <a:xfrm>
            <a:off x="1816366" y="3592586"/>
            <a:ext cx="1425598" cy="122564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1201437" y="3714820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1201436" y="3835506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618685" y="3991568"/>
            <a:ext cx="2937658" cy="46431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factory_list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(running period):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時段的數據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4850399" y="1333508"/>
            <a:ext cx="3571812" cy="258703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chemeClr val="tx1"/>
                </a:solidFill>
              </a:rPr>
              <a:t>[</a:t>
            </a:r>
            <a:r>
              <a:rPr lang="en-US" altLang="zh-TW" sz="900" dirty="0" smtClean="0">
                <a:solidFill>
                  <a:schemeClr val="tx1"/>
                </a:solidFill>
              </a:rPr>
              <a:t>Database</a:t>
            </a:r>
            <a:r>
              <a:rPr lang="en-US" altLang="zh-TW" sz="900" dirty="0" smtClean="0">
                <a:solidFill>
                  <a:schemeClr val="tx1"/>
                </a:solidFill>
              </a:rPr>
              <a:t>]</a:t>
            </a:r>
            <a:r>
              <a:rPr lang="zh-TW" altLang="en-US" sz="900" dirty="0" smtClean="0">
                <a:solidFill>
                  <a:schemeClr val="tx1"/>
                </a:solidFill>
              </a:rPr>
              <a:t> 包含每小時內各站</a:t>
            </a:r>
            <a:r>
              <a:rPr lang="en-US" altLang="zh-TW" sz="900" dirty="0" smtClean="0">
                <a:solidFill>
                  <a:schemeClr val="tx1"/>
                </a:solidFill>
              </a:rPr>
              <a:t>(Station)</a:t>
            </a:r>
            <a:r>
              <a:rPr lang="zh-TW" altLang="en-US" sz="900" dirty="0" smtClean="0">
                <a:solidFill>
                  <a:schemeClr val="tx1"/>
                </a:solidFill>
              </a:rPr>
              <a:t>的</a:t>
            </a:r>
            <a:r>
              <a:rPr lang="en-US" altLang="zh-TW" sz="900" dirty="0" smtClean="0">
                <a:solidFill>
                  <a:schemeClr val="tx1"/>
                </a:solidFill>
              </a:rPr>
              <a:t>pass &amp; fail</a:t>
            </a:r>
            <a:r>
              <a:rPr lang="zh-TW" altLang="en-US" sz="900" dirty="0" smtClean="0">
                <a:solidFill>
                  <a:schemeClr val="tx1"/>
                </a:solidFill>
              </a:rPr>
              <a:t>數量統計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850399" y="1624728"/>
            <a:ext cx="3571812" cy="258703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 smtClean="0">
                <a:solidFill>
                  <a:schemeClr val="tx1"/>
                </a:solidFill>
              </a:rPr>
              <a:t> 包含每小時內所有</a:t>
            </a:r>
            <a:r>
              <a:rPr lang="en-US" altLang="zh-TW" sz="900" dirty="0" smtClean="0">
                <a:solidFill>
                  <a:schemeClr val="tx1"/>
                </a:solidFill>
              </a:rPr>
              <a:t>pass &amp; fail</a:t>
            </a:r>
            <a:r>
              <a:rPr lang="zh-TW" altLang="en-US" sz="900" dirty="0" smtClean="0">
                <a:solidFill>
                  <a:schemeClr val="tx1"/>
                </a:solidFill>
              </a:rPr>
              <a:t>數量統計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850399" y="1915948"/>
            <a:ext cx="3571812" cy="258703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 smtClean="0">
                <a:solidFill>
                  <a:schemeClr val="tx1"/>
                </a:solidFill>
              </a:rPr>
              <a:t> 包含每天內各站</a:t>
            </a:r>
            <a:r>
              <a:rPr lang="en-US" altLang="zh-TW" sz="900" dirty="0" smtClean="0">
                <a:solidFill>
                  <a:schemeClr val="tx1"/>
                </a:solidFill>
              </a:rPr>
              <a:t>(Station)</a:t>
            </a:r>
            <a:r>
              <a:rPr lang="zh-TW" altLang="en-US" sz="900" dirty="0" smtClean="0">
                <a:solidFill>
                  <a:schemeClr val="tx1"/>
                </a:solidFill>
              </a:rPr>
              <a:t>的</a:t>
            </a:r>
            <a:r>
              <a:rPr lang="en-US" altLang="zh-TW" sz="900" dirty="0" smtClean="0">
                <a:solidFill>
                  <a:schemeClr val="tx1"/>
                </a:solidFill>
              </a:rPr>
              <a:t>pass &amp; fail</a:t>
            </a:r>
            <a:r>
              <a:rPr lang="zh-TW" altLang="en-US" sz="900" dirty="0" smtClean="0">
                <a:solidFill>
                  <a:schemeClr val="tx1"/>
                </a:solidFill>
              </a:rPr>
              <a:t>數量統計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4850399" y="2207168"/>
            <a:ext cx="3571812" cy="258703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 smtClean="0">
                <a:solidFill>
                  <a:schemeClr val="tx1"/>
                </a:solidFill>
              </a:rPr>
              <a:t> 包含每天內所有</a:t>
            </a:r>
            <a:r>
              <a:rPr lang="en-US" altLang="zh-TW" sz="900" dirty="0" smtClean="0">
                <a:solidFill>
                  <a:schemeClr val="tx1"/>
                </a:solidFill>
              </a:rPr>
              <a:t>pass &amp; fail</a:t>
            </a:r>
            <a:r>
              <a:rPr lang="zh-TW" altLang="en-US" sz="900" dirty="0" smtClean="0">
                <a:solidFill>
                  <a:schemeClr val="tx1"/>
                </a:solidFill>
              </a:rPr>
              <a:t>數量統計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850399" y="2498388"/>
            <a:ext cx="3571812" cy="353517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 smtClean="0">
                <a:solidFill>
                  <a:schemeClr val="tx1"/>
                </a:solidFill>
              </a:rPr>
              <a:t>以</a:t>
            </a:r>
            <a:r>
              <a:rPr lang="en-US" altLang="zh-TW" sz="900" dirty="0" smtClean="0">
                <a:solidFill>
                  <a:schemeClr val="tx1"/>
                </a:solidFill>
              </a:rPr>
              <a:t>dashboard</a:t>
            </a:r>
            <a:r>
              <a:rPr lang="zh-TW" altLang="en-US" sz="900" dirty="0" smtClean="0">
                <a:solidFill>
                  <a:schemeClr val="tx1"/>
                </a:solidFill>
              </a:rPr>
              <a:t>圖示為需求，製作包含</a:t>
            </a:r>
            <a:r>
              <a:rPr lang="en-US" altLang="zh-TW" sz="900" dirty="0" smtClean="0">
                <a:solidFill>
                  <a:schemeClr val="tx1"/>
                </a:solidFill>
              </a:rPr>
              <a:t>daily /hourly</a:t>
            </a:r>
            <a:r>
              <a:rPr lang="zh-TW" altLang="en-US" sz="900" dirty="0" smtClean="0">
                <a:solidFill>
                  <a:schemeClr val="tx1"/>
                </a:solidFill>
              </a:rPr>
              <a:t>的</a:t>
            </a:r>
            <a:r>
              <a:rPr lang="en-US" altLang="zh-TW" sz="900" dirty="0" smtClean="0">
                <a:solidFill>
                  <a:schemeClr val="tx1"/>
                </a:solidFill>
              </a:rPr>
              <a:t>pass-fail ratio</a:t>
            </a:r>
            <a:r>
              <a:rPr lang="zh-TW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</a:rPr>
              <a:t>&amp;</a:t>
            </a:r>
            <a:r>
              <a:rPr lang="zh-TW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</a:rPr>
              <a:t>first-pass-yield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cxnSp>
        <p:nvCxnSpPr>
          <p:cNvPr id="61" name="直線接點 60"/>
          <p:cNvCxnSpPr/>
          <p:nvPr/>
        </p:nvCxnSpPr>
        <p:spPr>
          <a:xfrm>
            <a:off x="2704833" y="1818018"/>
            <a:ext cx="17607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3019212" y="1923283"/>
            <a:ext cx="144634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2641930" y="2024528"/>
            <a:ext cx="182362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2935007" y="2138561"/>
            <a:ext cx="153054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977254" y="2453083"/>
            <a:ext cx="326223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endCxn id="49" idx="1"/>
          </p:cNvCxnSpPr>
          <p:nvPr/>
        </p:nvCxnSpPr>
        <p:spPr>
          <a:xfrm flipV="1">
            <a:off x="4465553" y="1462860"/>
            <a:ext cx="384846" cy="3551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50" idx="1"/>
          </p:cNvCxnSpPr>
          <p:nvPr/>
        </p:nvCxnSpPr>
        <p:spPr>
          <a:xfrm flipV="1">
            <a:off x="4465553" y="1754080"/>
            <a:ext cx="384846" cy="16920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endCxn id="51" idx="1"/>
          </p:cNvCxnSpPr>
          <p:nvPr/>
        </p:nvCxnSpPr>
        <p:spPr>
          <a:xfrm>
            <a:off x="4465553" y="2024528"/>
            <a:ext cx="384846" cy="2077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56" idx="1"/>
          </p:cNvCxnSpPr>
          <p:nvPr/>
        </p:nvCxnSpPr>
        <p:spPr>
          <a:xfrm>
            <a:off x="4465553" y="2138561"/>
            <a:ext cx="384846" cy="1979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endCxn id="59" idx="1"/>
          </p:cNvCxnSpPr>
          <p:nvPr/>
        </p:nvCxnSpPr>
        <p:spPr>
          <a:xfrm>
            <a:off x="4239491" y="2453083"/>
            <a:ext cx="610908" cy="2220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>
            <a:off x="4657976" y="3134671"/>
            <a:ext cx="3929712" cy="1638795"/>
            <a:chOff x="4657976" y="3134671"/>
            <a:chExt cx="3929712" cy="163879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7976" y="3366057"/>
              <a:ext cx="3136804" cy="1129118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1898" y="4174347"/>
              <a:ext cx="3355790" cy="599119"/>
            </a:xfrm>
            <a:prstGeom prst="rect">
              <a:avLst/>
            </a:prstGeom>
          </p:spPr>
        </p:pic>
        <p:sp>
          <p:nvSpPr>
            <p:cNvPr id="83" name="圓角矩形 82"/>
            <p:cNvSpPr/>
            <p:nvPr/>
          </p:nvSpPr>
          <p:spPr>
            <a:xfrm>
              <a:off x="4657976" y="313467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5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fpy_week_month.py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fpy_week_month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計算每周、每月的累積良率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weekly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monthly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的累積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6" y="1330716"/>
            <a:ext cx="4368359" cy="3500138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246755" y="1096914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775592" y="1857849"/>
            <a:ext cx="3826163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75591" y="3028157"/>
            <a:ext cx="3826164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5335860" y="1993630"/>
            <a:ext cx="2998968" cy="533659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 smtClean="0">
                <a:solidFill>
                  <a:schemeClr val="tx1"/>
                </a:solidFill>
              </a:rPr>
              <a:t>計算</a:t>
            </a:r>
            <a:r>
              <a:rPr lang="en-US" altLang="zh-TW" sz="900" dirty="0" smtClean="0">
                <a:solidFill>
                  <a:schemeClr val="tx1"/>
                </a:solidFill>
              </a:rPr>
              <a:t>weekly / monthly</a:t>
            </a:r>
            <a:r>
              <a:rPr lang="zh-TW" altLang="en-US" sz="900" dirty="0" smtClean="0">
                <a:solidFill>
                  <a:schemeClr val="tx1"/>
                </a:solidFill>
              </a:rPr>
              <a:t>的累積良率，每天執行一次程式，主要用於週報</a:t>
            </a:r>
            <a:r>
              <a:rPr lang="en-US" altLang="zh-TW" sz="900" dirty="0" smtClean="0">
                <a:solidFill>
                  <a:schemeClr val="tx1"/>
                </a:solidFill>
              </a:rPr>
              <a:t>&amp;</a:t>
            </a:r>
            <a:r>
              <a:rPr lang="zh-TW" altLang="en-US" sz="900" dirty="0" smtClean="0">
                <a:solidFill>
                  <a:schemeClr val="tx1"/>
                </a:solidFill>
              </a:rPr>
              <a:t>日報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cxnSp>
        <p:nvCxnSpPr>
          <p:cNvPr id="43" name="直線接點 42"/>
          <p:cNvCxnSpPr>
            <a:stCxn id="36" idx="3"/>
            <a:endCxn id="42" idx="1"/>
          </p:cNvCxnSpPr>
          <p:nvPr/>
        </p:nvCxnSpPr>
        <p:spPr>
          <a:xfrm flipV="1">
            <a:off x="4601755" y="2260460"/>
            <a:ext cx="734105" cy="15836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37" idx="3"/>
            <a:endCxn id="42" idx="1"/>
          </p:cNvCxnSpPr>
          <p:nvPr/>
        </p:nvCxnSpPr>
        <p:spPr>
          <a:xfrm flipV="1">
            <a:off x="4601755" y="2260460"/>
            <a:ext cx="734105" cy="132866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94174" y="2859755"/>
            <a:ext cx="2979794" cy="2142765"/>
            <a:chOff x="5510667" y="2777894"/>
            <a:chExt cx="2979794" cy="214276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0667" y="3010690"/>
              <a:ext cx="2979793" cy="90429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0667" y="3962343"/>
              <a:ext cx="2979794" cy="958316"/>
            </a:xfrm>
            <a:prstGeom prst="rect">
              <a:avLst/>
            </a:prstGeom>
          </p:spPr>
        </p:pic>
        <p:sp>
          <p:nvSpPr>
            <p:cNvPr id="52" name="圓角矩形 51"/>
            <p:cNvSpPr/>
            <p:nvPr/>
          </p:nvSpPr>
          <p:spPr>
            <a:xfrm>
              <a:off x="5510667" y="2777894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5575923" y="3410624"/>
              <a:ext cx="1707306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圓角矩形 53"/>
            <p:cNvSpPr/>
            <p:nvPr/>
          </p:nvSpPr>
          <p:spPr>
            <a:xfrm>
              <a:off x="5614288" y="4406780"/>
              <a:ext cx="1067639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圓角矩形 56"/>
          <p:cNvSpPr/>
          <p:nvPr/>
        </p:nvSpPr>
        <p:spPr>
          <a:xfrm>
            <a:off x="2510466" y="4197459"/>
            <a:ext cx="2937658" cy="380385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(shift day):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>
                <a:solidFill>
                  <a:srgbClr val="0000FF"/>
                </a:solidFill>
              </a:rPr>
              <a:t>天</a:t>
            </a:r>
            <a:r>
              <a:rPr lang="zh-TW" altLang="en-US" sz="700" dirty="0" smtClean="0">
                <a:solidFill>
                  <a:srgbClr val="0000FF"/>
                </a:solidFill>
              </a:rPr>
              <a:t>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1376484" y="4421660"/>
            <a:ext cx="1081450" cy="133961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582647" y="4357082"/>
            <a:ext cx="647787" cy="8144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1- production.py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production.py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計算工廠產能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INFO.csv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daily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hourly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總產能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49" name="群組 48"/>
          <p:cNvGrpSpPr/>
          <p:nvPr/>
        </p:nvGrpSpPr>
        <p:grpSpPr>
          <a:xfrm>
            <a:off x="233396" y="1135014"/>
            <a:ext cx="6807655" cy="3651437"/>
            <a:chOff x="233396" y="1135014"/>
            <a:chExt cx="6807655" cy="3651437"/>
          </a:xfrm>
        </p:grpSpPr>
        <p:sp>
          <p:nvSpPr>
            <p:cNvPr id="22" name="圓角矩形 21"/>
            <p:cNvSpPr/>
            <p:nvPr/>
          </p:nvSpPr>
          <p:spPr>
            <a:xfrm>
              <a:off x="246755" y="1135014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396" y="1400478"/>
              <a:ext cx="5273497" cy="3005588"/>
            </a:xfrm>
            <a:prstGeom prst="rect">
              <a:avLst/>
            </a:prstGeom>
          </p:spPr>
        </p:pic>
        <p:sp>
          <p:nvSpPr>
            <p:cNvPr id="27" name="圓角矩形 26"/>
            <p:cNvSpPr/>
            <p:nvPr/>
          </p:nvSpPr>
          <p:spPr>
            <a:xfrm>
              <a:off x="4999310" y="1227733"/>
              <a:ext cx="2041741" cy="347067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計算每小時各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Model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產</a:t>
              </a:r>
              <a:r>
                <a:rPr lang="zh-TW" altLang="en-US" sz="900" dirty="0">
                  <a:solidFill>
                    <a:schemeClr val="tx1"/>
                  </a:solidFill>
                </a:rPr>
                <a:t>能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4999310" y="1678839"/>
              <a:ext cx="2041741" cy="347067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計算每天各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Model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產</a:t>
              </a:r>
              <a:r>
                <a:rPr lang="zh-TW" altLang="en-US" sz="900" dirty="0">
                  <a:solidFill>
                    <a:schemeClr val="tx1"/>
                  </a:solidFill>
                </a:rPr>
                <a:t>能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1079233" y="1551318"/>
              <a:ext cx="257201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1066533" y="1811668"/>
              <a:ext cx="257201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>
              <a:endCxn id="27" idx="1"/>
            </p:cNvCxnSpPr>
            <p:nvPr/>
          </p:nvCxnSpPr>
          <p:spPr>
            <a:xfrm flipV="1">
              <a:off x="3651250" y="1401267"/>
              <a:ext cx="1348060" cy="15005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endCxn id="28" idx="1"/>
            </p:cNvCxnSpPr>
            <p:nvPr/>
          </p:nvCxnSpPr>
          <p:spPr>
            <a:xfrm>
              <a:off x="3638550" y="1811668"/>
              <a:ext cx="1360760" cy="407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圓角矩形 40"/>
            <p:cNvSpPr/>
            <p:nvPr/>
          </p:nvSpPr>
          <p:spPr>
            <a:xfrm>
              <a:off x="1949716" y="3300486"/>
              <a:ext cx="1815834" cy="16026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901966" y="3441699"/>
              <a:ext cx="1041400" cy="172745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980116" y="4406066"/>
              <a:ext cx="2937658" cy="380385"/>
            </a:xfrm>
            <a:prstGeom prst="roundRect">
              <a:avLst>
                <a:gd name="adj" fmla="val 15364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(hour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每次程式同時運行包含前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n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小時的數據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56" name="圓角矩形 55"/>
          <p:cNvSpPr/>
          <p:nvPr/>
        </p:nvSpPr>
        <p:spPr>
          <a:xfrm>
            <a:off x="8582901" y="3838705"/>
            <a:ext cx="468131" cy="381585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2"/>
                </a:solidFill>
              </a:rPr>
              <a:t>產能數量</a:t>
            </a:r>
            <a:endParaRPr lang="zh-TW" altLang="en-US" sz="900" dirty="0">
              <a:solidFill>
                <a:schemeClr val="tx2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591286" y="3366541"/>
            <a:ext cx="3065562" cy="1605509"/>
            <a:chOff x="5591286" y="3366541"/>
            <a:chExt cx="3065562" cy="160550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1287" y="3614444"/>
              <a:ext cx="2892314" cy="717103"/>
            </a:xfrm>
            <a:prstGeom prst="rect">
              <a:avLst/>
            </a:prstGeom>
          </p:spPr>
        </p:pic>
        <p:sp>
          <p:nvSpPr>
            <p:cNvPr id="48" name="圓角矩形 47"/>
            <p:cNvSpPr/>
            <p:nvPr/>
          </p:nvSpPr>
          <p:spPr>
            <a:xfrm>
              <a:off x="5591286" y="3366541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5591286" y="4336216"/>
              <a:ext cx="2892315" cy="63583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r>
                <a:rPr lang="zh-TW" altLang="en-US" sz="900" dirty="0">
                  <a:solidFill>
                    <a:schemeClr val="tx1"/>
                  </a:solidFill>
                </a:rPr>
                <a:t>產能主要以</a:t>
              </a:r>
              <a:r>
                <a:rPr lang="en-US" altLang="zh-TW" sz="900" dirty="0">
                  <a:solidFill>
                    <a:schemeClr val="tx1"/>
                  </a:solidFill>
                </a:rPr>
                <a:t>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有多少筆做為產能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數量，理論上產能與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Final-Check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數量差不多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僅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有少數差異，為工廠端資料寫入差異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)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，可依此來互相比對。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大括弧 32"/>
            <p:cNvSpPr/>
            <p:nvPr/>
          </p:nvSpPr>
          <p:spPr>
            <a:xfrm>
              <a:off x="8508954" y="3727450"/>
              <a:ext cx="147894" cy="604097"/>
            </a:xfrm>
            <a:prstGeom prst="rightBrac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589467" y="2282876"/>
            <a:ext cx="2630872" cy="911194"/>
            <a:chOff x="3695369" y="3672303"/>
            <a:chExt cx="2630872" cy="91119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7"/>
            <a:srcRect b="57075"/>
            <a:stretch/>
          </p:blipFill>
          <p:spPr>
            <a:xfrm>
              <a:off x="3695369" y="4057113"/>
              <a:ext cx="1165809" cy="522180"/>
            </a:xfrm>
            <a:prstGeom prst="rect">
              <a:avLst/>
            </a:prstGeom>
          </p:spPr>
        </p:pic>
        <p:sp>
          <p:nvSpPr>
            <p:cNvPr id="46" name="圓角矩形 45"/>
            <p:cNvSpPr/>
            <p:nvPr/>
          </p:nvSpPr>
          <p:spPr>
            <a:xfrm>
              <a:off x="3697188" y="3672303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7"/>
            <a:srcRect t="40315"/>
            <a:stretch/>
          </p:blipFill>
          <p:spPr>
            <a:xfrm>
              <a:off x="4999343" y="3757105"/>
              <a:ext cx="1326898" cy="826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1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1- wip.py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6899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wip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呈現維修板數量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525667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有穩定資料，且格式不同於其他工廠，後續或可溝通討論統一格式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因為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資料目前為工廠端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提供，且時間點不穩定，故系統端這邊仍需要手動跑程式，可以每天或兩天跑一次即可。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1" name="群組 60"/>
          <p:cNvGrpSpPr/>
          <p:nvPr/>
        </p:nvGrpSpPr>
        <p:grpSpPr>
          <a:xfrm>
            <a:off x="4991395" y="1395364"/>
            <a:ext cx="3657305" cy="1513097"/>
            <a:chOff x="3683295" y="2411439"/>
            <a:chExt cx="3657305" cy="1513097"/>
          </a:xfrm>
        </p:grpSpPr>
        <p:sp>
          <p:nvSpPr>
            <p:cNvPr id="52" name="圓角矩形 51"/>
            <p:cNvSpPr/>
            <p:nvPr/>
          </p:nvSpPr>
          <p:spPr>
            <a:xfrm>
              <a:off x="3683295" y="2411439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3683295" y="2528711"/>
              <a:ext cx="2094375" cy="1395825"/>
              <a:chOff x="6153151" y="1565039"/>
              <a:chExt cx="2094375" cy="1395825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3151" y="1782424"/>
                <a:ext cx="2094375" cy="1178440"/>
              </a:xfrm>
              <a:prstGeom prst="rect">
                <a:avLst/>
              </a:prstGeom>
            </p:spPr>
          </p:pic>
          <p:sp>
            <p:nvSpPr>
              <p:cNvPr id="53" name="圓角矩形 52"/>
              <p:cNvSpPr/>
              <p:nvPr/>
            </p:nvSpPr>
            <p:spPr>
              <a:xfrm>
                <a:off x="6156130" y="1565039"/>
                <a:ext cx="883420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CDE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5843845" y="2528711"/>
              <a:ext cx="1496755" cy="1325100"/>
              <a:chOff x="6057490" y="3207382"/>
              <a:chExt cx="1496755" cy="13251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3151" y="3454388"/>
                <a:ext cx="1004308" cy="1078094"/>
              </a:xfrm>
              <a:prstGeom prst="rect">
                <a:avLst/>
              </a:prstGeom>
            </p:spPr>
          </p:pic>
          <p:sp>
            <p:nvSpPr>
              <p:cNvPr id="54" name="圓角矩形 53"/>
              <p:cNvSpPr/>
              <p:nvPr/>
            </p:nvSpPr>
            <p:spPr>
              <a:xfrm>
                <a:off x="6057490" y="3207382"/>
                <a:ext cx="1496755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FLEX &amp; </a:t>
                </a:r>
                <a:r>
                  <a:rPr lang="en-US" altLang="zh-TW" sz="900" dirty="0" err="1" smtClean="0">
                    <a:solidFill>
                      <a:schemeClr val="tx1"/>
                    </a:solidFill>
                  </a:rPr>
                  <a:t>TwoWing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4" name="群組 63"/>
          <p:cNvGrpSpPr/>
          <p:nvPr/>
        </p:nvGrpSpPr>
        <p:grpSpPr>
          <a:xfrm>
            <a:off x="4483737" y="2981376"/>
            <a:ext cx="3677113" cy="1856044"/>
            <a:chOff x="4483737" y="3146476"/>
            <a:chExt cx="3677113" cy="185604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3737" y="3394870"/>
              <a:ext cx="3677113" cy="1607650"/>
            </a:xfrm>
            <a:prstGeom prst="rect">
              <a:avLst/>
            </a:prstGeom>
          </p:spPr>
        </p:pic>
        <p:sp>
          <p:nvSpPr>
            <p:cNvPr id="63" name="圓角矩形 62"/>
            <p:cNvSpPr/>
            <p:nvPr/>
          </p:nvSpPr>
          <p:spPr>
            <a:xfrm>
              <a:off x="4499086" y="3146476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233396" y="1395364"/>
            <a:ext cx="4465604" cy="2991037"/>
            <a:chOff x="233396" y="1395364"/>
            <a:chExt cx="4465604" cy="299103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396" y="1636373"/>
              <a:ext cx="3273836" cy="2261812"/>
            </a:xfrm>
            <a:prstGeom prst="rect">
              <a:avLst/>
            </a:prstGeom>
          </p:spPr>
        </p:pic>
        <p:sp>
          <p:nvSpPr>
            <p:cNvPr id="34" name="圓角矩形 33"/>
            <p:cNvSpPr/>
            <p:nvPr/>
          </p:nvSpPr>
          <p:spPr>
            <a:xfrm>
              <a:off x="246755" y="1395364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2573610" y="1453756"/>
              <a:ext cx="2125390" cy="347067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CDE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表格處理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2567260" y="1904606"/>
              <a:ext cx="2125390" cy="347067"/>
            </a:xfrm>
            <a:prstGeom prst="roundRect">
              <a:avLst/>
            </a:prstGeom>
            <a:solidFill>
              <a:srgbClr val="FFFFCC">
                <a:alpha val="50196"/>
              </a:srgb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 smtClean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FLEX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&amp;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err="1" smtClean="0">
                  <a:solidFill>
                    <a:schemeClr val="tx1"/>
                  </a:solidFill>
                </a:rPr>
                <a:t>TwoWing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表格處理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933183" y="1739900"/>
              <a:ext cx="48921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933183" y="1981200"/>
              <a:ext cx="71146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endCxn id="36" idx="1"/>
            </p:cNvCxnSpPr>
            <p:nvPr/>
          </p:nvCxnSpPr>
          <p:spPr>
            <a:xfrm flipV="1">
              <a:off x="1422400" y="1627290"/>
              <a:ext cx="1151210" cy="11261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endCxn id="37" idx="1"/>
            </p:cNvCxnSpPr>
            <p:nvPr/>
          </p:nvCxnSpPr>
          <p:spPr>
            <a:xfrm>
              <a:off x="1644650" y="1981200"/>
              <a:ext cx="922610" cy="969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圓角矩形 64"/>
            <p:cNvSpPr/>
            <p:nvPr/>
          </p:nvSpPr>
          <p:spPr>
            <a:xfrm>
              <a:off x="713416" y="4006016"/>
              <a:ext cx="2937658" cy="380385"/>
            </a:xfrm>
            <a:prstGeom prst="roundRect">
              <a:avLst>
                <a:gd name="adj" fmla="val 15364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995760" y="3155869"/>
              <a:ext cx="1166540" cy="13343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2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cbn_generic_2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 report(daily/ weekly/ monthly)</a:t>
            </a:r>
            <a:r>
              <a:rPr lang="zh-TW" altLang="en-US" sz="1100" dirty="0" smtClean="0">
                <a:solidFill>
                  <a:srgbClr val="002060"/>
                </a:solidFill>
              </a:rPr>
              <a:t>與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report summary image</a:t>
            </a:r>
            <a:r>
              <a:rPr lang="zh-TW" altLang="en-US" sz="1100" dirty="0" smtClean="0">
                <a:solidFill>
                  <a:srgbClr val="002060"/>
                </a:solidFill>
              </a:rPr>
              <a:t>產生</a:t>
            </a:r>
            <a:r>
              <a:rPr lang="en-US" altLang="zh-TW" sz="1100" dirty="0" smtClean="0">
                <a:solidFill>
                  <a:srgbClr val="002060"/>
                </a:solidFill>
              </a:rPr>
              <a:t>,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，並配合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完成程式自動化發</a:t>
            </a:r>
            <a:r>
              <a:rPr lang="en-US" altLang="zh-TW" sz="1100" dirty="0" smtClean="0">
                <a:solidFill>
                  <a:srgbClr val="002060"/>
                </a:solidFill>
              </a:rPr>
              <a:t>mail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35709" y="1138952"/>
            <a:ext cx="1793627" cy="894468"/>
            <a:chOff x="-41559" y="1068615"/>
            <a:chExt cx="1793627" cy="894468"/>
          </a:xfrm>
        </p:grpSpPr>
        <p:sp>
          <p:nvSpPr>
            <p:cNvPr id="33" name="矩形 32"/>
            <p:cNvSpPr/>
            <p:nvPr/>
          </p:nvSpPr>
          <p:spPr>
            <a:xfrm>
              <a:off x="57551" y="1182003"/>
              <a:ext cx="169451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</a:t>
              </a: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10.118.251.106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cbn_generic_2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41559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292393" y="1138952"/>
            <a:ext cx="4204323" cy="3381890"/>
            <a:chOff x="329313" y="1068615"/>
            <a:chExt cx="4204323" cy="3381890"/>
          </a:xfrm>
        </p:grpSpPr>
        <p:sp>
          <p:nvSpPr>
            <p:cNvPr id="102" name="矩形 101"/>
            <p:cNvSpPr/>
            <p:nvPr/>
          </p:nvSpPr>
          <p:spPr>
            <a:xfrm>
              <a:off x="412441" y="1182003"/>
              <a:ext cx="4121195" cy="3268502"/>
            </a:xfrm>
            <a:prstGeom prst="rect">
              <a:avLst/>
            </a:prstGeom>
            <a:solidFill>
              <a:schemeClr val="tx2">
                <a:alpha val="10196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endParaRPr lang="zh-TW" altLang="en-US" sz="10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3" name="圓角矩形 102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Folder Tree</a:t>
              </a:r>
              <a:endParaRPr lang="zh-TW" altLang="en-US" sz="1000" b="1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391509" y="1416091"/>
            <a:ext cx="85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latin typeface="Verdana" panose="020B0604030504040204" pitchFamily="34" charset="0"/>
                <a:ea typeface="Verdana" panose="020B0604030504040204" pitchFamily="34" charset="0"/>
              </a:rPr>
              <a:t>/home/</a:t>
            </a:r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956878" y="1697079"/>
            <a:ext cx="1391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cbn_factory_report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cxnSp>
        <p:nvCxnSpPr>
          <p:cNvPr id="45" name="肘形接點 44"/>
          <p:cNvCxnSpPr>
            <a:stCxn id="40" idx="2"/>
            <a:endCxn id="44" idx="1"/>
          </p:cNvCxnSpPr>
          <p:nvPr/>
        </p:nvCxnSpPr>
        <p:spPr>
          <a:xfrm rot="16200000" flipH="1">
            <a:off x="2805921" y="1661538"/>
            <a:ext cx="165572" cy="13634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44" idx="2"/>
            <a:endCxn id="12" idx="1"/>
          </p:cNvCxnSpPr>
          <p:nvPr/>
        </p:nvCxnSpPr>
        <p:spPr>
          <a:xfrm rot="16200000" flipH="1">
            <a:off x="3214091" y="2366357"/>
            <a:ext cx="1037239" cy="16034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3272" y="1676314"/>
            <a:ext cx="136811" cy="109592"/>
          </a:xfrm>
          <a:prstGeom prst="rect">
            <a:avLst/>
          </a:prstGeom>
        </p:spPr>
      </p:pic>
      <p:sp>
        <p:nvSpPr>
          <p:cNvPr id="104" name="文字方塊 103"/>
          <p:cNvSpPr txBox="1"/>
          <p:nvPr/>
        </p:nvSpPr>
        <p:spPr>
          <a:xfrm>
            <a:off x="3808066" y="1916706"/>
            <a:ext cx="23625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</a:rPr>
              <a:t>factory_report_template.py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CDE_monthly_report.py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FLEX_month</a:t>
            </a: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TwoWing_monthly_report.py</a:t>
            </a:r>
            <a:endParaRPr lang="en-US" altLang="zh-TW" sz="900" u="sng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3808066" y="4027558"/>
            <a:ext cx="236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aily_report_summary.py</a:t>
            </a:r>
            <a:endParaRPr lang="en-US" altLang="zh-TW" sz="900" u="sng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6" name="肘形接點 105"/>
          <p:cNvCxnSpPr>
            <a:stCxn id="44" idx="2"/>
            <a:endCxn id="105" idx="1"/>
          </p:cNvCxnSpPr>
          <p:nvPr/>
        </p:nvCxnSpPr>
        <p:spPr>
          <a:xfrm rot="16200000" flipH="1">
            <a:off x="2605457" y="2974990"/>
            <a:ext cx="2249688" cy="15552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812883" y="1916706"/>
            <a:ext cx="2357719" cy="209688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3863168" y="1958568"/>
            <a:ext cx="2019684" cy="228140"/>
          </a:xfrm>
          <a:prstGeom prst="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812882" y="4068467"/>
            <a:ext cx="2069969" cy="21521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4" name="圖片 1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545" y="1964930"/>
            <a:ext cx="182364" cy="190336"/>
          </a:xfrm>
          <a:prstGeom prst="rect">
            <a:avLst/>
          </a:prstGeom>
        </p:spPr>
      </p:pic>
      <p:pic>
        <p:nvPicPr>
          <p:cNvPr id="115" name="圖片 114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545" y="2400713"/>
            <a:ext cx="182364" cy="190336"/>
          </a:xfrm>
          <a:prstGeom prst="rect">
            <a:avLst/>
          </a:prstGeom>
        </p:spPr>
      </p:pic>
      <p:pic>
        <p:nvPicPr>
          <p:cNvPr id="117" name="圖片 116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545" y="2959614"/>
            <a:ext cx="182364" cy="190336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544" y="3611580"/>
            <a:ext cx="182364" cy="190336"/>
          </a:xfrm>
          <a:prstGeom prst="rect">
            <a:avLst/>
          </a:prstGeom>
        </p:spPr>
      </p:pic>
      <p:pic>
        <p:nvPicPr>
          <p:cNvPr id="119" name="圖片 118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544" y="4082431"/>
            <a:ext cx="182364" cy="190336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3863168" y="2218390"/>
            <a:ext cx="2019684" cy="550388"/>
          </a:xfrm>
          <a:prstGeom prst="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3863168" y="2851074"/>
            <a:ext cx="2019684" cy="546732"/>
          </a:xfrm>
          <a:prstGeom prst="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3863166" y="3436920"/>
            <a:ext cx="2019684" cy="546732"/>
          </a:xfrm>
          <a:prstGeom prst="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5449644" y="2245512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日</a:t>
            </a:r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439307" y="2844909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週</a:t>
            </a:r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5428970" y="3444306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月報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6818" y="2155266"/>
            <a:ext cx="2339846" cy="10931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818" y="3678062"/>
            <a:ext cx="2337354" cy="1066530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28" name="直線單箭頭接點 127"/>
          <p:cNvCxnSpPr>
            <a:stCxn id="12" idx="3"/>
            <a:endCxn id="29" idx="1"/>
          </p:cNvCxnSpPr>
          <p:nvPr/>
        </p:nvCxnSpPr>
        <p:spPr>
          <a:xfrm flipV="1">
            <a:off x="6170602" y="2701833"/>
            <a:ext cx="406216" cy="263317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endCxn id="126" idx="1"/>
          </p:cNvCxnSpPr>
          <p:nvPr/>
        </p:nvCxnSpPr>
        <p:spPr>
          <a:xfrm flipV="1">
            <a:off x="6173010" y="4211327"/>
            <a:ext cx="403808" cy="1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0" y="1162160"/>
            <a:ext cx="2442663" cy="326115"/>
            <a:chOff x="0" y="791559"/>
            <a:chExt cx="2442663" cy="326115"/>
          </a:xfrm>
        </p:grpSpPr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527538" y="791559"/>
              <a:ext cx="1915125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System Structure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五邊形 2"/>
            <p:cNvSpPr/>
            <p:nvPr/>
          </p:nvSpPr>
          <p:spPr>
            <a:xfrm>
              <a:off x="0" y="791559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P.3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19717" y="464601"/>
            <a:ext cx="788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此份文件為</a:t>
            </a:r>
            <a:r>
              <a:rPr lang="en-US" altLang="zh-TW" dirty="0" smtClean="0"/>
              <a:t>Smart factory</a:t>
            </a:r>
            <a:r>
              <a:rPr lang="zh-TW" altLang="en-US" dirty="0" smtClean="0"/>
              <a:t>系統架構手冊，主要針對系統架構進行簡介。</a:t>
            </a:r>
            <a:endParaRPr lang="en-US" altLang="zh-TW" dirty="0" smtClean="0"/>
          </a:p>
        </p:txBody>
      </p:sp>
      <p:grpSp>
        <p:nvGrpSpPr>
          <p:cNvPr id="34" name="群組 33"/>
          <p:cNvGrpSpPr/>
          <p:nvPr/>
        </p:nvGrpSpPr>
        <p:grpSpPr>
          <a:xfrm>
            <a:off x="0" y="1821907"/>
            <a:ext cx="2442663" cy="326115"/>
            <a:chOff x="0" y="791559"/>
            <a:chExt cx="2442663" cy="326115"/>
          </a:xfrm>
        </p:grpSpPr>
        <p:sp>
          <p:nvSpPr>
            <p:cNvPr id="35" name="矩形 34"/>
            <p:cNvSpPr/>
            <p:nvPr/>
          </p:nvSpPr>
          <p:spPr>
            <a:xfrm>
              <a:off x="527539" y="791559"/>
              <a:ext cx="1915124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五邊形 35"/>
            <p:cNvSpPr/>
            <p:nvPr/>
          </p:nvSpPr>
          <p:spPr>
            <a:xfrm>
              <a:off x="0" y="791559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P.4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0" y="2481654"/>
            <a:ext cx="2442663" cy="326115"/>
            <a:chOff x="0" y="791559"/>
            <a:chExt cx="2442663" cy="326115"/>
          </a:xfrm>
        </p:grpSpPr>
        <p:sp>
          <p:nvSpPr>
            <p:cNvPr id="38" name="矩形 37"/>
            <p:cNvSpPr/>
            <p:nvPr/>
          </p:nvSpPr>
          <p:spPr>
            <a:xfrm>
              <a:off x="527539" y="791559"/>
              <a:ext cx="1915124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五邊形 38"/>
            <p:cNvSpPr/>
            <p:nvPr/>
          </p:nvSpPr>
          <p:spPr>
            <a:xfrm>
              <a:off x="0" y="791559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factory_report_template.py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</a:t>
            </a:r>
            <a:r>
              <a:rPr lang="en-US" altLang="zh-TW" sz="1100" dirty="0" smtClean="0">
                <a:solidFill>
                  <a:srgbClr val="002060"/>
                </a:solidFill>
              </a:rPr>
              <a:t>actory_report_template.py</a:t>
            </a:r>
            <a:r>
              <a:rPr lang="zh-TW" altLang="en-US" sz="1100" dirty="0">
                <a:solidFill>
                  <a:srgbClr val="002060"/>
                </a:solidFill>
              </a:rPr>
              <a:t>主要放置</a:t>
            </a:r>
            <a:r>
              <a:rPr lang="zh-TW" altLang="en-US" sz="1100" dirty="0" smtClean="0">
                <a:solidFill>
                  <a:srgbClr val="002060"/>
                </a:solidFill>
              </a:rPr>
              <a:t>關於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 report</a:t>
            </a:r>
            <a:r>
              <a:rPr lang="zh-TW" altLang="en-US" sz="1100" dirty="0" smtClean="0">
                <a:solidFill>
                  <a:srgbClr val="002060"/>
                </a:solidFill>
              </a:rPr>
              <a:t>的</a:t>
            </a:r>
            <a:r>
              <a:rPr lang="zh-TW" altLang="en-US" sz="1100" dirty="0">
                <a:solidFill>
                  <a:srgbClr val="002060"/>
                </a:solidFill>
              </a:rPr>
              <a:t>程式模板，主要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3</a:t>
            </a:r>
            <a:r>
              <a:rPr lang="zh-TW" altLang="en-US" sz="1100" dirty="0" smtClean="0">
                <a:solidFill>
                  <a:srgbClr val="002060"/>
                </a:solidFill>
              </a:rPr>
              <a:t>類</a:t>
            </a:r>
            <a:r>
              <a:rPr lang="zh-TW" altLang="en-US" sz="1100" dirty="0">
                <a:solidFill>
                  <a:srgbClr val="002060"/>
                </a:solidFill>
              </a:rPr>
              <a:t>，</a:t>
            </a:r>
            <a:r>
              <a:rPr lang="zh-TW" altLang="en-US" sz="1100" dirty="0" smtClean="0">
                <a:solidFill>
                  <a:srgbClr val="002060"/>
                </a:solidFill>
              </a:rPr>
              <a:t>包含日報、週報及月報模板</a:t>
            </a:r>
            <a:r>
              <a:rPr lang="zh-TW" altLang="en-US" sz="1100" dirty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6" y="2123418"/>
            <a:ext cx="3547255" cy="879285"/>
          </a:xfrm>
          <a:prstGeom prst="rect">
            <a:avLst/>
          </a:prstGeom>
        </p:spPr>
      </p:pic>
      <p:sp>
        <p:nvSpPr>
          <p:cNvPr id="41" name="圓角矩形 40"/>
          <p:cNvSpPr/>
          <p:nvPr/>
        </p:nvSpPr>
        <p:spPr>
          <a:xfrm>
            <a:off x="4303434" y="1546407"/>
            <a:ext cx="4463295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包含各項</a:t>
            </a:r>
            <a:r>
              <a:rPr lang="en-US" altLang="zh-TW" sz="1000" dirty="0" smtClean="0">
                <a:solidFill>
                  <a:schemeClr val="tx1"/>
                </a:solidFill>
              </a:rPr>
              <a:t>report</a:t>
            </a:r>
            <a:r>
              <a:rPr lang="zh-TW" altLang="en-US" sz="1000" dirty="0" smtClean="0">
                <a:solidFill>
                  <a:schemeClr val="tx1"/>
                </a:solidFill>
              </a:rPr>
              <a:t>基礎處理函數，如</a:t>
            </a:r>
            <a:r>
              <a:rPr lang="en-US" altLang="zh-TW" sz="1000" dirty="0" err="1" smtClean="0">
                <a:solidFill>
                  <a:schemeClr val="tx1"/>
                </a:solidFill>
              </a:rPr>
              <a:t>dataframe</a:t>
            </a:r>
            <a:r>
              <a:rPr lang="zh-TW" altLang="en-US" sz="1000" dirty="0" smtClean="0">
                <a:solidFill>
                  <a:schemeClr val="tx1"/>
                </a:solidFill>
              </a:rPr>
              <a:t>運算基礎處理等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43" name="直線接點 42"/>
          <p:cNvCxnSpPr>
            <a:endCxn id="41" idx="1"/>
          </p:cNvCxnSpPr>
          <p:nvPr/>
        </p:nvCxnSpPr>
        <p:spPr>
          <a:xfrm flipV="1">
            <a:off x="3577669" y="1767014"/>
            <a:ext cx="725765" cy="47379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圓角矩形 45"/>
          <p:cNvSpPr/>
          <p:nvPr/>
        </p:nvSpPr>
        <p:spPr>
          <a:xfrm>
            <a:off x="4303433" y="2264947"/>
            <a:ext cx="4463295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daily report</a:t>
            </a:r>
            <a:r>
              <a:rPr lang="zh-TW" altLang="en-US" sz="1000" dirty="0" smtClean="0">
                <a:solidFill>
                  <a:schemeClr val="tx1"/>
                </a:solidFill>
              </a:rPr>
              <a:t>截圖、輸出</a:t>
            </a:r>
            <a:r>
              <a:rPr lang="en-US" altLang="zh-TW" sz="1000" dirty="0" smtClean="0">
                <a:solidFill>
                  <a:schemeClr val="tx1"/>
                </a:solidFill>
              </a:rPr>
              <a:t>pdf</a:t>
            </a:r>
            <a:r>
              <a:rPr lang="zh-TW" altLang="en-US" sz="1000" dirty="0" smtClean="0">
                <a:solidFill>
                  <a:schemeClr val="tx1"/>
                </a:solidFill>
              </a:rPr>
              <a:t>以及動態新增</a:t>
            </a:r>
            <a:r>
              <a:rPr lang="en-US" altLang="zh-TW" sz="1000" dirty="0" err="1" smtClean="0">
                <a:solidFill>
                  <a:schemeClr val="tx1"/>
                </a:solidFill>
              </a:rPr>
              <a:t>Cpk</a:t>
            </a:r>
            <a:r>
              <a:rPr lang="en-US" altLang="zh-TW" sz="1000" dirty="0" smtClean="0">
                <a:solidFill>
                  <a:schemeClr val="tx1"/>
                </a:solidFill>
              </a:rPr>
              <a:t>&lt;1</a:t>
            </a:r>
            <a:r>
              <a:rPr lang="zh-TW" altLang="en-US" sz="1000" dirty="0" smtClean="0">
                <a:solidFill>
                  <a:schemeClr val="tx1"/>
                </a:solidFill>
              </a:rPr>
              <a:t>測項</a:t>
            </a:r>
            <a:r>
              <a:rPr lang="en-US" altLang="zh-TW" sz="1000" dirty="0" smtClean="0">
                <a:solidFill>
                  <a:schemeClr val="tx1"/>
                </a:solidFill>
              </a:rPr>
              <a:t>dashboard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4303432" y="2983487"/>
            <a:ext cx="4463295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weekly </a:t>
            </a:r>
            <a:r>
              <a:rPr lang="en-US" altLang="zh-TW" sz="1000" dirty="0">
                <a:solidFill>
                  <a:schemeClr val="tx1"/>
                </a:solidFill>
              </a:rPr>
              <a:t>report</a:t>
            </a:r>
            <a:r>
              <a:rPr lang="zh-TW" altLang="en-US" sz="1000" dirty="0">
                <a:solidFill>
                  <a:schemeClr val="tx1"/>
                </a:solidFill>
              </a:rPr>
              <a:t>截圖、輸出</a:t>
            </a:r>
            <a:r>
              <a:rPr lang="en-US" altLang="zh-TW" sz="1000" dirty="0">
                <a:solidFill>
                  <a:schemeClr val="tx1"/>
                </a:solidFill>
              </a:rPr>
              <a:t>pdf</a:t>
            </a:r>
            <a:r>
              <a:rPr lang="zh-TW" altLang="en-US" sz="1000" dirty="0" smtClean="0">
                <a:solidFill>
                  <a:schemeClr val="tx1"/>
                </a:solidFill>
              </a:rPr>
              <a:t>以及</a:t>
            </a:r>
            <a:r>
              <a:rPr lang="en-US" altLang="zh-TW" sz="1000" dirty="0" smtClean="0">
                <a:solidFill>
                  <a:schemeClr val="tx1"/>
                </a:solidFill>
              </a:rPr>
              <a:t>precision/accuracy</a:t>
            </a:r>
            <a:r>
              <a:rPr lang="zh-TW" altLang="en-US" sz="1000" dirty="0" smtClean="0">
                <a:solidFill>
                  <a:schemeClr val="tx1"/>
                </a:solidFill>
              </a:rPr>
              <a:t>統計</a:t>
            </a:r>
            <a:r>
              <a:rPr lang="en-US" altLang="zh-TW" sz="1000" dirty="0" smtClean="0">
                <a:solidFill>
                  <a:schemeClr val="tx1"/>
                </a:solidFill>
              </a:rPr>
              <a:t>table</a:t>
            </a:r>
            <a:endParaRPr lang="en-US" altLang="zh-TW" sz="1000" dirty="0">
              <a:solidFill>
                <a:schemeClr val="tx1"/>
              </a:solidFill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03431" y="3702027"/>
            <a:ext cx="4463295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monthly </a:t>
            </a:r>
            <a:r>
              <a:rPr lang="en-US" altLang="zh-TW" sz="1000" dirty="0">
                <a:solidFill>
                  <a:schemeClr val="tx1"/>
                </a:solidFill>
              </a:rPr>
              <a:t>report</a:t>
            </a:r>
            <a:r>
              <a:rPr lang="zh-TW" altLang="en-US" sz="1000" dirty="0">
                <a:solidFill>
                  <a:schemeClr val="tx1"/>
                </a:solidFill>
              </a:rPr>
              <a:t>截圖、輸出</a:t>
            </a:r>
            <a:r>
              <a:rPr lang="en-US" altLang="zh-TW" sz="1000" dirty="0">
                <a:solidFill>
                  <a:schemeClr val="tx1"/>
                </a:solidFill>
              </a:rPr>
              <a:t>pdf</a:t>
            </a:r>
            <a:r>
              <a:rPr lang="zh-TW" altLang="en-US" sz="1000" dirty="0" smtClean="0">
                <a:solidFill>
                  <a:schemeClr val="tx1"/>
                </a:solidFill>
              </a:rPr>
              <a:t>以及嚴重度排序</a:t>
            </a:r>
            <a:r>
              <a:rPr lang="en-US" altLang="zh-TW" sz="1000" dirty="0" smtClean="0">
                <a:solidFill>
                  <a:schemeClr val="tx1"/>
                </a:solidFill>
              </a:rPr>
              <a:t>table</a:t>
            </a:r>
            <a:endParaRPr lang="en-US" altLang="zh-TW" sz="1000" dirty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983679" y="2479923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endCxn id="46" idx="1"/>
          </p:cNvCxnSpPr>
          <p:nvPr/>
        </p:nvCxnSpPr>
        <p:spPr>
          <a:xfrm>
            <a:off x="3577669" y="2473703"/>
            <a:ext cx="725764" cy="1185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969828" y="2721842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47" idx="1"/>
          </p:cNvCxnSpPr>
          <p:nvPr/>
        </p:nvCxnSpPr>
        <p:spPr>
          <a:xfrm>
            <a:off x="3563818" y="2724657"/>
            <a:ext cx="739614" cy="4794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975160" y="2963761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48" idx="1"/>
          </p:cNvCxnSpPr>
          <p:nvPr/>
        </p:nvCxnSpPr>
        <p:spPr>
          <a:xfrm>
            <a:off x="3592795" y="2977848"/>
            <a:ext cx="710636" cy="94478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995405" y="2235871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9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>
                <a:solidFill>
                  <a:srgbClr val="002060"/>
                </a:solidFill>
              </a:rPr>
              <a:t>每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日生成日報，包括產能、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&lt;1</a:t>
            </a:r>
            <a:r>
              <a:rPr lang="zh-TW" altLang="en-US" sz="1100" dirty="0" smtClean="0">
                <a:solidFill>
                  <a:srgbClr val="002060"/>
                </a:solidFill>
              </a:rPr>
              <a:t>測項資訊。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r="10203"/>
          <a:stretch/>
        </p:blipFill>
        <p:spPr>
          <a:xfrm>
            <a:off x="102310" y="1000731"/>
            <a:ext cx="6119447" cy="3743959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116859" y="778615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963170" y="3718005"/>
            <a:ext cx="3392869" cy="55895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511552" y="3819031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11551" y="3997482"/>
            <a:ext cx="2378719" cy="39111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199" y="1028432"/>
            <a:ext cx="2375698" cy="101546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4625080" y="1361405"/>
            <a:ext cx="1631846" cy="172649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1723" y="1330036"/>
            <a:ext cx="5610372" cy="530736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81723" y="1904928"/>
            <a:ext cx="5610372" cy="101738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4625080" y="1978317"/>
            <a:ext cx="1631846" cy="172649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199" y="2150966"/>
            <a:ext cx="2375698" cy="9985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198" y="3256630"/>
            <a:ext cx="2375699" cy="121479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78526" y="2980315"/>
            <a:ext cx="5610372" cy="634689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4625080" y="3025312"/>
            <a:ext cx="1631846" cy="172649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weekly_report.py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>
                <a:solidFill>
                  <a:srgbClr val="002060"/>
                </a:solidFill>
              </a:rPr>
              <a:t>每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日生成日報，包括產能、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&lt;1</a:t>
            </a:r>
            <a:r>
              <a:rPr lang="zh-TW" altLang="en-US" sz="1100" dirty="0" smtClean="0">
                <a:solidFill>
                  <a:srgbClr val="002060"/>
                </a:solidFill>
              </a:rPr>
              <a:t>測項資訊。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手繪多邊形 176"/>
          <p:cNvSpPr/>
          <p:nvPr/>
        </p:nvSpPr>
        <p:spPr>
          <a:xfrm rot="8975517">
            <a:off x="4257820" y="1249923"/>
            <a:ext cx="3451123" cy="1064834"/>
          </a:xfrm>
          <a:custGeom>
            <a:avLst/>
            <a:gdLst>
              <a:gd name="connsiteX0" fmla="*/ 438933 w 3451123"/>
              <a:gd name="connsiteY0" fmla="*/ 975959 h 1064834"/>
              <a:gd name="connsiteX1" fmla="*/ 103848 w 3451123"/>
              <a:gd name="connsiteY1" fmla="*/ 476820 h 1064834"/>
              <a:gd name="connsiteX2" fmla="*/ 90982 w 3451123"/>
              <a:gd name="connsiteY2" fmla="*/ 404925 h 1064834"/>
              <a:gd name="connsiteX3" fmla="*/ 0 w 3451123"/>
              <a:gd name="connsiteY3" fmla="*/ 404925 h 1064834"/>
              <a:gd name="connsiteX4" fmla="*/ 168169 w 3451123"/>
              <a:gd name="connsiteY4" fmla="*/ 88351 h 1064834"/>
              <a:gd name="connsiteX5" fmla="*/ 336338 w 3451123"/>
              <a:gd name="connsiteY5" fmla="*/ 404925 h 1064834"/>
              <a:gd name="connsiteX6" fmla="*/ 251253 w 3451123"/>
              <a:gd name="connsiteY6" fmla="*/ 404925 h 1064834"/>
              <a:gd name="connsiteX7" fmla="*/ 288563 w 3451123"/>
              <a:gd name="connsiteY7" fmla="*/ 539806 h 1064834"/>
              <a:gd name="connsiteX8" fmla="*/ 540692 w 3451123"/>
              <a:gd name="connsiteY8" fmla="*/ 855744 h 1064834"/>
              <a:gd name="connsiteX9" fmla="*/ 1686513 w 3451123"/>
              <a:gd name="connsiteY9" fmla="*/ 487886 h 1064834"/>
              <a:gd name="connsiteX10" fmla="*/ 1762483 w 3451123"/>
              <a:gd name="connsiteY10" fmla="*/ 405394 h 1064834"/>
              <a:gd name="connsiteX11" fmla="*/ 1766344 w 3451123"/>
              <a:gd name="connsiteY11" fmla="*/ 407660 h 1064834"/>
              <a:gd name="connsiteX12" fmla="*/ 1854297 w 3451123"/>
              <a:gd name="connsiteY12" fmla="*/ 327307 h 1064834"/>
              <a:gd name="connsiteX13" fmla="*/ 2377326 w 3451123"/>
              <a:gd name="connsiteY13" fmla="*/ 66225 h 1064834"/>
              <a:gd name="connsiteX14" fmla="*/ 3441000 w 3451123"/>
              <a:gd name="connsiteY14" fmla="*/ 206550 h 1064834"/>
              <a:gd name="connsiteX15" fmla="*/ 3451123 w 3451123"/>
              <a:gd name="connsiteY15" fmla="*/ 218832 h 1064834"/>
              <a:gd name="connsiteX16" fmla="*/ 3397918 w 3451123"/>
              <a:gd name="connsiteY16" fmla="*/ 181713 h 1064834"/>
              <a:gd name="connsiteX17" fmla="*/ 2439755 w 3451123"/>
              <a:gd name="connsiteY17" fmla="*/ 125375 h 1064834"/>
              <a:gd name="connsiteX18" fmla="*/ 1791447 w 3451123"/>
              <a:gd name="connsiteY18" fmla="*/ 500909 h 1064834"/>
              <a:gd name="connsiteX19" fmla="*/ 1776099 w 3451123"/>
              <a:gd name="connsiteY19" fmla="*/ 518872 h 1064834"/>
              <a:gd name="connsiteX20" fmla="*/ 1770614 w 3451123"/>
              <a:gd name="connsiteY20" fmla="*/ 515653 h 1064834"/>
              <a:gd name="connsiteX21" fmla="*/ 1745376 w 3451123"/>
              <a:gd name="connsiteY21" fmla="*/ 545872 h 1064834"/>
              <a:gd name="connsiteX22" fmla="*/ 438933 w 3451123"/>
              <a:gd name="connsiteY22" fmla="*/ 975959 h 10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51123" h="1064834">
                <a:moveTo>
                  <a:pt x="438933" y="975959"/>
                </a:moveTo>
                <a:cubicBezTo>
                  <a:pt x="265376" y="874100"/>
                  <a:pt x="153185" y="696500"/>
                  <a:pt x="103848" y="476820"/>
                </a:cubicBezTo>
                <a:lnTo>
                  <a:pt x="90982" y="404925"/>
                </a:lnTo>
                <a:lnTo>
                  <a:pt x="0" y="404925"/>
                </a:lnTo>
                <a:lnTo>
                  <a:pt x="168169" y="88351"/>
                </a:lnTo>
                <a:lnTo>
                  <a:pt x="336338" y="404925"/>
                </a:lnTo>
                <a:lnTo>
                  <a:pt x="251253" y="404925"/>
                </a:lnTo>
                <a:lnTo>
                  <a:pt x="288563" y="539806"/>
                </a:lnTo>
                <a:cubicBezTo>
                  <a:pt x="340027" y="677653"/>
                  <a:pt x="424089" y="787311"/>
                  <a:pt x="540692" y="855744"/>
                </a:cubicBezTo>
                <a:cubicBezTo>
                  <a:pt x="851633" y="1038231"/>
                  <a:pt x="1305678" y="875735"/>
                  <a:pt x="1686513" y="487886"/>
                </a:cubicBezTo>
                <a:lnTo>
                  <a:pt x="1762483" y="405394"/>
                </a:lnTo>
                <a:lnTo>
                  <a:pt x="1766344" y="407660"/>
                </a:lnTo>
                <a:lnTo>
                  <a:pt x="1854297" y="327307"/>
                </a:lnTo>
                <a:cubicBezTo>
                  <a:pt x="1993483" y="217948"/>
                  <a:pt x="2172752" y="125634"/>
                  <a:pt x="2377326" y="66225"/>
                </a:cubicBezTo>
                <a:cubicBezTo>
                  <a:pt x="2820570" y="-62497"/>
                  <a:pt x="3246234" y="2855"/>
                  <a:pt x="3441000" y="206550"/>
                </a:cubicBezTo>
                <a:lnTo>
                  <a:pt x="3451123" y="218832"/>
                </a:lnTo>
                <a:lnTo>
                  <a:pt x="3397918" y="181713"/>
                </a:lnTo>
                <a:cubicBezTo>
                  <a:pt x="3177272" y="46488"/>
                  <a:pt x="2814805" y="16456"/>
                  <a:pt x="2439755" y="125375"/>
                </a:cubicBezTo>
                <a:cubicBezTo>
                  <a:pt x="2166988" y="204588"/>
                  <a:pt x="1939212" y="342298"/>
                  <a:pt x="1791447" y="500909"/>
                </a:cubicBezTo>
                <a:lnTo>
                  <a:pt x="1776099" y="518872"/>
                </a:lnTo>
                <a:lnTo>
                  <a:pt x="1770614" y="515653"/>
                </a:lnTo>
                <a:lnTo>
                  <a:pt x="1745376" y="545872"/>
                </a:lnTo>
                <a:cubicBezTo>
                  <a:pt x="1338762" y="1000613"/>
                  <a:pt x="807298" y="1192147"/>
                  <a:pt x="438933" y="975959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384679"/>
            <a:ext cx="71697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>
                <a:solidFill>
                  <a:srgbClr val="002060"/>
                </a:solidFill>
              </a:rPr>
              <a:t>以下</a:t>
            </a:r>
            <a:r>
              <a:rPr lang="zh-TW" altLang="en-US" sz="1100" dirty="0" smtClean="0">
                <a:solidFill>
                  <a:srgbClr val="002060"/>
                </a:solidFill>
              </a:rPr>
              <a:t>為目前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主要整體架構圖，</a:t>
            </a:r>
            <a:r>
              <a:rPr lang="zh-TW" altLang="en-US" sz="1100" dirty="0"/>
              <a:t>主要包含資料儲存、資料處理觸發以及視覺化系統三部分</a:t>
            </a:r>
            <a:r>
              <a:rPr lang="zh-TW" altLang="en-US" sz="1100" dirty="0" smtClean="0">
                <a:solidFill>
                  <a:srgbClr val="002060"/>
                </a:solidFill>
              </a:rPr>
              <a:t>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3812931" y="2638247"/>
            <a:ext cx="932290" cy="871458"/>
            <a:chOff x="2865986" y="2395860"/>
            <a:chExt cx="932290" cy="871458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2643" y="2395860"/>
              <a:ext cx="449042" cy="570166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1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(10.118.243.67)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929477" y="1319785"/>
            <a:ext cx="932290" cy="863300"/>
            <a:chOff x="2381882" y="1519771"/>
            <a:chExt cx="932290" cy="863300"/>
          </a:xfrm>
        </p:grpSpPr>
        <p:sp>
          <p:nvSpPr>
            <p:cNvPr id="33" name="文字方塊 32"/>
            <p:cNvSpPr txBox="1"/>
            <p:nvPr/>
          </p:nvSpPr>
          <p:spPr>
            <a:xfrm>
              <a:off x="2381882" y="2044517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(10.118.251.78)</a:t>
              </a: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5131" y="1519771"/>
              <a:ext cx="605791" cy="580012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470413" y="1345358"/>
            <a:ext cx="1041764" cy="745837"/>
            <a:chOff x="16411" y="2787940"/>
            <a:chExt cx="1041764" cy="745837"/>
          </a:xfrm>
        </p:grpSpPr>
        <p:sp>
          <p:nvSpPr>
            <p:cNvPr id="41" name="文字方塊 40"/>
            <p:cNvSpPr txBox="1"/>
            <p:nvPr/>
          </p:nvSpPr>
          <p:spPr>
            <a:xfrm>
              <a:off x="16411" y="3318333"/>
              <a:ext cx="1041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CDE data source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06351" y="2323290"/>
            <a:ext cx="1137800" cy="745837"/>
            <a:chOff x="-47651" y="2787940"/>
            <a:chExt cx="1137800" cy="745837"/>
          </a:xfrm>
        </p:grpSpPr>
        <p:sp>
          <p:nvSpPr>
            <p:cNvPr id="45" name="文字方塊 44"/>
            <p:cNvSpPr txBox="1"/>
            <p:nvPr/>
          </p:nvSpPr>
          <p:spPr>
            <a:xfrm>
              <a:off x="-47651" y="3318333"/>
              <a:ext cx="1137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rgbClr val="0070C0"/>
                  </a:solidFill>
                </a:rPr>
                <a:t>FLEX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50" name="群組 49"/>
          <p:cNvGrpSpPr/>
          <p:nvPr/>
        </p:nvGrpSpPr>
        <p:grpSpPr>
          <a:xfrm>
            <a:off x="319722" y="3346109"/>
            <a:ext cx="1316546" cy="745837"/>
            <a:chOff x="-136876" y="2787940"/>
            <a:chExt cx="1316546" cy="745837"/>
          </a:xfrm>
        </p:grpSpPr>
        <p:sp>
          <p:nvSpPr>
            <p:cNvPr id="51" name="文字方塊 50"/>
            <p:cNvSpPr txBox="1"/>
            <p:nvPr/>
          </p:nvSpPr>
          <p:spPr>
            <a:xfrm>
              <a:off x="-136876" y="3318333"/>
              <a:ext cx="13165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err="1" smtClean="0">
                  <a:solidFill>
                    <a:srgbClr val="0070C0"/>
                  </a:solidFill>
                </a:rPr>
                <a:t>TwoWing</a:t>
              </a:r>
              <a:r>
                <a:rPr lang="en-US" altLang="zh-TW" sz="800" b="1" dirty="0">
                  <a:solidFill>
                    <a:srgbClr val="0070C0"/>
                  </a:solidFill>
                </a:rPr>
                <a:t>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cxnSp>
        <p:nvCxnSpPr>
          <p:cNvPr id="14" name="肘形接點 13"/>
          <p:cNvCxnSpPr>
            <a:stCxn id="42" idx="3"/>
            <a:endCxn id="124" idx="1"/>
          </p:cNvCxnSpPr>
          <p:nvPr/>
        </p:nvCxnSpPr>
        <p:spPr>
          <a:xfrm>
            <a:off x="1221833" y="1630441"/>
            <a:ext cx="1233829" cy="974433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49" idx="3"/>
            <a:endCxn id="124" idx="1"/>
          </p:cNvCxnSpPr>
          <p:nvPr/>
        </p:nvCxnSpPr>
        <p:spPr>
          <a:xfrm flipV="1">
            <a:off x="1221833" y="2604874"/>
            <a:ext cx="1233829" cy="349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66" idx="3"/>
            <a:endCxn id="124" idx="1"/>
          </p:cNvCxnSpPr>
          <p:nvPr/>
        </p:nvCxnSpPr>
        <p:spPr>
          <a:xfrm flipV="1">
            <a:off x="1224429" y="2604874"/>
            <a:ext cx="1231233" cy="102631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695336" y="76411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Factory Side</a:t>
            </a:r>
            <a:endParaRPr lang="zh-TW" altLang="en-US" sz="1000" b="1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1988657" y="711743"/>
            <a:ext cx="0" cy="338020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圓角矩形 69"/>
          <p:cNvSpPr/>
          <p:nvPr/>
        </p:nvSpPr>
        <p:spPr>
          <a:xfrm>
            <a:off x="2146913" y="76137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CBN Side</a:t>
            </a:r>
            <a:endParaRPr lang="zh-TW" altLang="en-US" sz="1000" b="1" dirty="0"/>
          </a:p>
        </p:txBody>
      </p:sp>
      <p:cxnSp>
        <p:nvCxnSpPr>
          <p:cNvPr id="71" name="肘形接點 70"/>
          <p:cNvCxnSpPr>
            <a:stCxn id="124" idx="3"/>
            <a:endCxn id="37" idx="1"/>
          </p:cNvCxnSpPr>
          <p:nvPr/>
        </p:nvCxnSpPr>
        <p:spPr>
          <a:xfrm>
            <a:off x="2858127" y="2604874"/>
            <a:ext cx="1201461" cy="31845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073816" y="2622689"/>
            <a:ext cx="87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collection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3318643" y="1640897"/>
            <a:ext cx="1022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Code Trigger</a:t>
            </a: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769" y="1405577"/>
            <a:ext cx="1193040" cy="40842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1436" y="1016794"/>
            <a:ext cx="442375" cy="4768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7244" y="1666614"/>
            <a:ext cx="436567" cy="503219"/>
          </a:xfrm>
          <a:prstGeom prst="rect">
            <a:avLst/>
          </a:prstGeom>
        </p:spPr>
      </p:pic>
      <p:cxnSp>
        <p:nvCxnSpPr>
          <p:cNvPr id="83" name="肘形接點 82"/>
          <p:cNvCxnSpPr>
            <a:stCxn id="37" idx="0"/>
            <a:endCxn id="80" idx="1"/>
          </p:cNvCxnSpPr>
          <p:nvPr/>
        </p:nvCxnSpPr>
        <p:spPr>
          <a:xfrm rot="5400000" flipH="1" flipV="1">
            <a:off x="3891249" y="1648061"/>
            <a:ext cx="1383047" cy="597327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37" idx="0"/>
            <a:endCxn id="82" idx="1"/>
          </p:cNvCxnSpPr>
          <p:nvPr/>
        </p:nvCxnSpPr>
        <p:spPr>
          <a:xfrm rot="5400000" flipH="1" flipV="1">
            <a:off x="4225665" y="1976669"/>
            <a:ext cx="720023" cy="60313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80" idx="3"/>
            <a:endCxn id="10" idx="1"/>
          </p:cNvCxnSpPr>
          <p:nvPr/>
        </p:nvCxnSpPr>
        <p:spPr>
          <a:xfrm>
            <a:off x="5323811" y="1255200"/>
            <a:ext cx="768915" cy="35459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接點 91"/>
          <p:cNvCxnSpPr>
            <a:stCxn id="82" idx="3"/>
            <a:endCxn id="10" idx="1"/>
          </p:cNvCxnSpPr>
          <p:nvPr/>
        </p:nvCxnSpPr>
        <p:spPr>
          <a:xfrm flipV="1">
            <a:off x="5323811" y="1609791"/>
            <a:ext cx="768915" cy="3084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2067785" y="2818294"/>
            <a:ext cx="11988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0070C0"/>
                </a:solidFill>
              </a:rPr>
              <a:t>FTP</a:t>
            </a:r>
          </a:p>
          <a:p>
            <a:pPr algn="ctr"/>
            <a:r>
              <a:rPr lang="en-US" altLang="zh-TW" sz="700" dirty="0">
                <a:solidFill>
                  <a:srgbClr val="0070C0"/>
                </a:solidFill>
              </a:rPr>
              <a:t>Host: ftp2.compalbn.com</a:t>
            </a: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User: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 err="1" smtClean="0">
                <a:solidFill>
                  <a:srgbClr val="0070C0"/>
                </a:solidFill>
              </a:rPr>
              <a:t>cbn_grafana</a:t>
            </a:r>
            <a:endParaRPr lang="en-US" altLang="zh-TW" sz="7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PW: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>
                <a:solidFill>
                  <a:srgbClr val="0070C0"/>
                </a:solidFill>
              </a:rPr>
              <a:t>HGB7Z3mf</a:t>
            </a:r>
            <a:endParaRPr lang="en-US" altLang="zh-TW" sz="700" dirty="0" smtClean="0">
              <a:solidFill>
                <a:srgbClr val="0070C0"/>
              </a:solidFill>
            </a:endParaRPr>
          </a:p>
        </p:txBody>
      </p:sp>
      <p:cxnSp>
        <p:nvCxnSpPr>
          <p:cNvPr id="99" name="直線單箭頭接點 98"/>
          <p:cNvCxnSpPr>
            <a:stCxn id="10" idx="1"/>
            <a:endCxn id="79" idx="1"/>
          </p:cNvCxnSpPr>
          <p:nvPr/>
        </p:nvCxnSpPr>
        <p:spPr>
          <a:xfrm>
            <a:off x="6092726" y="1609791"/>
            <a:ext cx="98404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768" y="2579675"/>
            <a:ext cx="1190307" cy="480491"/>
          </a:xfrm>
          <a:prstGeom prst="rect">
            <a:avLst/>
          </a:prstGeom>
        </p:spPr>
      </p:pic>
      <p:cxnSp>
        <p:nvCxnSpPr>
          <p:cNvPr id="108" name="直線單箭頭接點 107"/>
          <p:cNvCxnSpPr>
            <a:stCxn id="79" idx="2"/>
            <a:endCxn id="104" idx="0"/>
          </p:cNvCxnSpPr>
          <p:nvPr/>
        </p:nvCxnSpPr>
        <p:spPr>
          <a:xfrm flipH="1">
            <a:off x="7671922" y="1814005"/>
            <a:ext cx="1367" cy="76567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左大括弧 117"/>
          <p:cNvSpPr/>
          <p:nvPr/>
        </p:nvSpPr>
        <p:spPr>
          <a:xfrm>
            <a:off x="6743678" y="1313843"/>
            <a:ext cx="381937" cy="1894570"/>
          </a:xfrm>
          <a:prstGeom prst="leftBrace">
            <a:avLst>
              <a:gd name="adj1" fmla="val 8333"/>
              <a:gd name="adj2" fmla="val 13211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637294" y="1407116"/>
            <a:ext cx="48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Input</a:t>
            </a:r>
          </a:p>
        </p:txBody>
      </p:sp>
      <p:sp>
        <p:nvSpPr>
          <p:cNvPr id="123" name="矩形 122"/>
          <p:cNvSpPr/>
          <p:nvPr/>
        </p:nvSpPr>
        <p:spPr>
          <a:xfrm>
            <a:off x="7628276" y="2089118"/>
            <a:ext cx="771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S</a:t>
            </a:r>
            <a:r>
              <a:rPr lang="zh-TW" altLang="en-US" sz="800" dirty="0" smtClean="0">
                <a:solidFill>
                  <a:srgbClr val="0000FF"/>
                </a:solidFill>
              </a:rPr>
              <a:t>ynchronize</a:t>
            </a:r>
            <a:endParaRPr lang="zh-TW" altLang="en-US" sz="800" dirty="0">
              <a:solidFill>
                <a:srgbClr val="0000FF"/>
              </a:solidFill>
            </a:endParaRPr>
          </a:p>
        </p:txBody>
      </p:sp>
      <p:grpSp>
        <p:nvGrpSpPr>
          <p:cNvPr id="126" name="群組 125"/>
          <p:cNvGrpSpPr/>
          <p:nvPr/>
        </p:nvGrpSpPr>
        <p:grpSpPr>
          <a:xfrm>
            <a:off x="2432161" y="2236287"/>
            <a:ext cx="425966" cy="598214"/>
            <a:chOff x="2817952" y="2962883"/>
            <a:chExt cx="425966" cy="598214"/>
          </a:xfrm>
        </p:grpSpPr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41453" y="3101843"/>
              <a:ext cx="402465" cy="45925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EF7EB"/>
                </a:clrFrom>
                <a:clrTo>
                  <a:srgbClr val="EEF7E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17952" y="2962883"/>
              <a:ext cx="248022" cy="245370"/>
            </a:xfrm>
            <a:prstGeom prst="rect">
              <a:avLst/>
            </a:prstGeom>
          </p:spPr>
        </p:pic>
      </p:grpSp>
      <p:pic>
        <p:nvPicPr>
          <p:cNvPr id="138" name="圖片 137"/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7076" y="1412901"/>
            <a:ext cx="351506" cy="40110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7077" y="2636459"/>
            <a:ext cx="351506" cy="342157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0951" y="2128257"/>
            <a:ext cx="313066" cy="265742"/>
          </a:xfrm>
          <a:prstGeom prst="rect">
            <a:avLst/>
          </a:prstGeom>
        </p:spPr>
      </p:pic>
      <p:sp>
        <p:nvSpPr>
          <p:cNvPr id="140" name="文字方塊 139"/>
          <p:cNvSpPr txBox="1"/>
          <p:nvPr/>
        </p:nvSpPr>
        <p:spPr>
          <a:xfrm>
            <a:off x="499498" y="4162466"/>
            <a:ext cx="837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Server1 &amp; Server2</a:t>
            </a:r>
            <a:r>
              <a:rPr lang="zh-TW" altLang="en-US" sz="900" dirty="0" smtClean="0"/>
              <a:t>主要分為</a:t>
            </a:r>
            <a:r>
              <a:rPr lang="en-US" altLang="zh-TW" sz="900" dirty="0" smtClean="0">
                <a:solidFill>
                  <a:srgbClr val="0000FF"/>
                </a:solidFill>
              </a:rPr>
              <a:t>Code</a:t>
            </a:r>
            <a:r>
              <a:rPr lang="zh-TW" altLang="en-US" sz="900" dirty="0" smtClean="0">
                <a:solidFill>
                  <a:srgbClr val="0000FF"/>
                </a:solidFill>
              </a:rPr>
              <a:t>運算</a:t>
            </a:r>
            <a:r>
              <a:rPr lang="zh-TW" altLang="en-US" sz="900" dirty="0" smtClean="0"/>
              <a:t>以及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sz="900" dirty="0" smtClean="0">
                <a:solidFill>
                  <a:srgbClr val="0000FF"/>
                </a:solidFill>
              </a:rPr>
              <a:t> &amp; 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grafana</a:t>
            </a:r>
            <a:r>
              <a:rPr lang="zh-TW" altLang="en-US" sz="900" dirty="0" smtClean="0">
                <a:solidFill>
                  <a:srgbClr val="0000FF"/>
                </a:solidFill>
              </a:rPr>
              <a:t>系統</a:t>
            </a:r>
            <a:r>
              <a:rPr lang="zh-TW" altLang="en-US" sz="900" dirty="0" smtClean="0"/>
              <a:t>兩部分，分開目的為減少程式運算對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的負荷而影響系統。</a:t>
            </a:r>
            <a:endParaRPr lang="en-US" altLang="zh-TW" sz="900" dirty="0" smtClean="0"/>
          </a:p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CBN</a:t>
            </a:r>
            <a:r>
              <a:rPr lang="zh-TW" altLang="en-US" sz="900" dirty="0" smtClean="0"/>
              <a:t>端資料主要會經過三個位置</a:t>
            </a:r>
            <a:r>
              <a:rPr lang="en-US" altLang="zh-TW" sz="900" dirty="0" smtClean="0"/>
              <a:t>(</a:t>
            </a:r>
            <a:r>
              <a:rPr lang="zh-TW" altLang="en-US" sz="900" dirty="0" smtClean="0"/>
              <a:t>如上圖淺綠箭頭流向</a:t>
            </a:r>
            <a:r>
              <a:rPr lang="en-US" altLang="zh-TW" sz="900" dirty="0" smtClean="0"/>
              <a:t>):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FTP</a:t>
            </a:r>
            <a:r>
              <a:rPr lang="zh-TW" altLang="en-US" sz="900" dirty="0" smtClean="0"/>
              <a:t> → </a:t>
            </a:r>
            <a:r>
              <a:rPr lang="en-US" altLang="zh-TW" sz="900" dirty="0" smtClean="0"/>
              <a:t>Local server(Server 1) </a:t>
            </a:r>
            <a:r>
              <a:rPr lang="zh-TW" altLang="en-US" sz="900" dirty="0" smtClean="0"/>
              <a:t>→ </a:t>
            </a:r>
            <a:r>
              <a:rPr lang="en-US" altLang="zh-TW" sz="900" dirty="0" err="1" smtClean="0"/>
              <a:t>Influxdb</a:t>
            </a:r>
            <a:r>
              <a:rPr lang="en-US" altLang="zh-TW" sz="900" dirty="0" smtClean="0"/>
              <a:t> (Server2)</a:t>
            </a:r>
            <a:r>
              <a:rPr lang="zh-TW" altLang="en-US" sz="900" dirty="0" smtClean="0"/>
              <a:t>。</a:t>
            </a:r>
            <a:r>
              <a:rPr lang="zh-TW" altLang="en-US" sz="900" dirty="0"/>
              <a:t>現在</a:t>
            </a:r>
            <a:r>
              <a:rPr lang="en-US" altLang="zh-TW" sz="900" dirty="0"/>
              <a:t>FTP</a:t>
            </a:r>
            <a:r>
              <a:rPr lang="zh-TW" altLang="en-US" sz="900" dirty="0"/>
              <a:t>資料會在轉移到</a:t>
            </a:r>
            <a:r>
              <a:rPr lang="en-US" altLang="zh-TW" sz="900" dirty="0"/>
              <a:t>Local server</a:t>
            </a:r>
            <a:r>
              <a:rPr lang="zh-TW" altLang="en-US" sz="900" dirty="0"/>
              <a:t>後自動</a:t>
            </a:r>
            <a:r>
              <a:rPr lang="zh-TW" altLang="en-US" sz="900" dirty="0" smtClean="0"/>
              <a:t>砍掉；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data</a:t>
            </a:r>
            <a:r>
              <a:rPr lang="zh-TW" altLang="en-US" sz="900" dirty="0" smtClean="0"/>
              <a:t>則是包含經過前處理的資料，目前都是手動備份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資料，未來如資料量龐大，可考慮新增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多點備份。</a:t>
            </a:r>
            <a:endParaRPr lang="en-US" altLang="zh-TW" sz="900" dirty="0" smtClean="0"/>
          </a:p>
        </p:txBody>
      </p:sp>
      <p:sp>
        <p:nvSpPr>
          <p:cNvPr id="153" name="手繪多邊形 152"/>
          <p:cNvSpPr/>
          <p:nvPr/>
        </p:nvSpPr>
        <p:spPr>
          <a:xfrm rot="9424499">
            <a:off x="3040224" y="2166075"/>
            <a:ext cx="1002568" cy="741748"/>
          </a:xfrm>
          <a:custGeom>
            <a:avLst/>
            <a:gdLst>
              <a:gd name="connsiteX0" fmla="*/ 485669 w 1002568"/>
              <a:gd name="connsiteY0" fmla="*/ 670146 h 741748"/>
              <a:gd name="connsiteX1" fmla="*/ 38253 w 1002568"/>
              <a:gd name="connsiteY1" fmla="*/ 179354 h 741748"/>
              <a:gd name="connsiteX2" fmla="*/ 38221 w 1002568"/>
              <a:gd name="connsiteY2" fmla="*/ 177751 h 741748"/>
              <a:gd name="connsiteX3" fmla="*/ 0 w 1002568"/>
              <a:gd name="connsiteY3" fmla="*/ 177751 h 741748"/>
              <a:gd name="connsiteX4" fmla="*/ 93372 w 1002568"/>
              <a:gd name="connsiteY4" fmla="*/ 0 h 741748"/>
              <a:gd name="connsiteX5" fmla="*/ 186743 w 1002568"/>
              <a:gd name="connsiteY5" fmla="*/ 177751 h 741748"/>
              <a:gd name="connsiteX6" fmla="*/ 144743 w 1002568"/>
              <a:gd name="connsiteY6" fmla="*/ 177751 h 741748"/>
              <a:gd name="connsiteX7" fmla="*/ 165413 w 1002568"/>
              <a:gd name="connsiteY7" fmla="*/ 254460 h 741748"/>
              <a:gd name="connsiteX8" fmla="*/ 587323 w 1002568"/>
              <a:gd name="connsiteY8" fmla="*/ 650593 h 741748"/>
              <a:gd name="connsiteX9" fmla="*/ 954714 w 1002568"/>
              <a:gd name="connsiteY9" fmla="*/ 721647 h 741748"/>
              <a:gd name="connsiteX10" fmla="*/ 1002568 w 1002568"/>
              <a:gd name="connsiteY10" fmla="*/ 715863 h 741748"/>
              <a:gd name="connsiteX11" fmla="*/ 963931 w 1002568"/>
              <a:gd name="connsiteY11" fmla="*/ 727800 h 741748"/>
              <a:gd name="connsiteX12" fmla="*/ 485669 w 1002568"/>
              <a:gd name="connsiteY12" fmla="*/ 670146 h 7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2568" h="741748">
                <a:moveTo>
                  <a:pt x="485669" y="670146"/>
                </a:moveTo>
                <a:cubicBezTo>
                  <a:pt x="235902" y="564512"/>
                  <a:pt x="66213" y="368398"/>
                  <a:pt x="38253" y="179354"/>
                </a:cubicBezTo>
                <a:lnTo>
                  <a:pt x="38221" y="177751"/>
                </a:lnTo>
                <a:lnTo>
                  <a:pt x="0" y="177751"/>
                </a:lnTo>
                <a:lnTo>
                  <a:pt x="93372" y="0"/>
                </a:lnTo>
                <a:lnTo>
                  <a:pt x="186743" y="177751"/>
                </a:lnTo>
                <a:lnTo>
                  <a:pt x="144743" y="177751"/>
                </a:lnTo>
                <a:lnTo>
                  <a:pt x="165413" y="254460"/>
                </a:lnTo>
                <a:cubicBezTo>
                  <a:pt x="226655" y="411702"/>
                  <a:pt x="379183" y="562565"/>
                  <a:pt x="587323" y="650593"/>
                </a:cubicBezTo>
                <a:cubicBezTo>
                  <a:pt x="712207" y="703410"/>
                  <a:pt x="839376" y="726107"/>
                  <a:pt x="954714" y="721647"/>
                </a:cubicBezTo>
                <a:lnTo>
                  <a:pt x="1002568" y="715863"/>
                </a:lnTo>
                <a:lnTo>
                  <a:pt x="963931" y="727800"/>
                </a:lnTo>
                <a:cubicBezTo>
                  <a:pt x="822756" y="757445"/>
                  <a:pt x="652180" y="740569"/>
                  <a:pt x="485669" y="670146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8" name="圖片 177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0976" y="2746087"/>
            <a:ext cx="243000" cy="253623"/>
          </a:xfrm>
          <a:prstGeom prst="rect">
            <a:avLst/>
          </a:prstGeom>
        </p:spPr>
      </p:pic>
      <p:pic>
        <p:nvPicPr>
          <p:cNvPr id="179" name="圖片 17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8783" y="3089994"/>
            <a:ext cx="243000" cy="253623"/>
          </a:xfrm>
          <a:prstGeom prst="rect">
            <a:avLst/>
          </a:prstGeom>
        </p:spPr>
      </p:pic>
      <p:grpSp>
        <p:nvGrpSpPr>
          <p:cNvPr id="180" name="群組 179"/>
          <p:cNvGrpSpPr/>
          <p:nvPr/>
        </p:nvGrpSpPr>
        <p:grpSpPr>
          <a:xfrm>
            <a:off x="4630084" y="3327640"/>
            <a:ext cx="932290" cy="702817"/>
            <a:chOff x="2865986" y="2564501"/>
            <a:chExt cx="932290" cy="702817"/>
          </a:xfrm>
        </p:grpSpPr>
        <p:pic>
          <p:nvPicPr>
            <p:cNvPr id="181" name="圖片 18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79537" y="2564501"/>
              <a:ext cx="305187" cy="387508"/>
            </a:xfrm>
            <a:prstGeom prst="rect">
              <a:avLst/>
            </a:prstGeom>
          </p:spPr>
        </p:pic>
        <p:sp>
          <p:nvSpPr>
            <p:cNvPr id="182" name="文字方塊 181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cbn_generic_2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(10.118.251.106)</a:t>
              </a:r>
            </a:p>
          </p:txBody>
        </p:sp>
      </p:grpSp>
      <p:cxnSp>
        <p:nvCxnSpPr>
          <p:cNvPr id="183" name="直線單箭頭接點 182"/>
          <p:cNvCxnSpPr>
            <a:stCxn id="181" idx="0"/>
            <a:endCxn id="82" idx="2"/>
          </p:cNvCxnSpPr>
          <p:nvPr/>
        </p:nvCxnSpPr>
        <p:spPr>
          <a:xfrm flipV="1">
            <a:off x="5096229" y="2169833"/>
            <a:ext cx="9299" cy="11578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FTP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233396" y="481618"/>
            <a:ext cx="77276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工廠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資料主要先行拋轉至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做為初步儲存位置，以下以</a:t>
            </a:r>
            <a:r>
              <a:rPr lang="en-US" altLang="zh-TW" sz="1100" dirty="0" smtClean="0">
                <a:solidFill>
                  <a:srgbClr val="002060"/>
                </a:solidFill>
              </a:rPr>
              <a:t>FileZilla</a:t>
            </a:r>
            <a:r>
              <a:rPr lang="zh-TW" altLang="en-US" sz="1100" dirty="0" smtClean="0">
                <a:solidFill>
                  <a:srgbClr val="002060"/>
                </a:solidFill>
              </a:rPr>
              <a:t>為例說明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儲存格式：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5" y="1238863"/>
            <a:ext cx="5288938" cy="3297287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2552712" y="992642"/>
            <a:ext cx="89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/>
              <a:t>HGB7Z3mf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583188" y="968715"/>
            <a:ext cx="923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 err="1"/>
              <a:t>cbn_grafana</a:t>
            </a:r>
            <a:endParaRPr lang="en-US" altLang="zh-TW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7891" y="974419"/>
            <a:ext cx="14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0000FF"/>
                </a:solidFill>
              </a:rPr>
              <a:t>ftp2.compalbn.com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 flipH="1" flipV="1">
            <a:off x="735359" y="1214936"/>
            <a:ext cx="131486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8" idx="2"/>
          </p:cNvCxnSpPr>
          <p:nvPr/>
        </p:nvCxnSpPr>
        <p:spPr>
          <a:xfrm flipV="1">
            <a:off x="1897487" y="1214936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714255" y="1202417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935035" y="2634494"/>
            <a:ext cx="2807144" cy="1342825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760296" y="1155915"/>
            <a:ext cx="32981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目前是</a:t>
            </a:r>
            <a:r>
              <a:rPr lang="zh-TW" altLang="en-US" sz="1000" dirty="0" smtClean="0">
                <a:solidFill>
                  <a:srgbClr val="0000FF"/>
                </a:solidFill>
              </a:rPr>
              <a:t>每小時定時從工廠拋轉資料過來</a:t>
            </a:r>
            <a:r>
              <a:rPr lang="zh-TW" altLang="en-US" sz="1000" dirty="0" smtClean="0"/>
              <a:t>，時間點約在每個整點左右。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每份檔案檔名格式為「工廠名稱</a:t>
            </a:r>
            <a:r>
              <a:rPr lang="en-US" altLang="zh-TW" sz="1000" dirty="0" smtClean="0"/>
              <a:t>+</a:t>
            </a:r>
            <a:r>
              <a:rPr lang="zh-TW" altLang="en-US" sz="1000" dirty="0" smtClean="0"/>
              <a:t>日期</a:t>
            </a:r>
            <a:r>
              <a:rPr lang="en-US" altLang="zh-TW" sz="1000" dirty="0" smtClean="0"/>
              <a:t>+</a:t>
            </a:r>
            <a:r>
              <a:rPr lang="zh-TW" altLang="en-US" sz="1000" dirty="0" smtClean="0"/>
              <a:t>時間</a:t>
            </a:r>
            <a:r>
              <a:rPr lang="en-US" altLang="zh-TW" sz="1000" dirty="0" smtClean="0"/>
              <a:t>+</a:t>
            </a:r>
            <a:r>
              <a:rPr lang="zh-TW" altLang="en-US" sz="1000" dirty="0" smtClean="0"/>
              <a:t>資料目的</a:t>
            </a:r>
            <a:r>
              <a:rPr lang="en-US" altLang="zh-TW" sz="1000" dirty="0" smtClean="0"/>
              <a:t>.csv</a:t>
            </a:r>
            <a:r>
              <a:rPr lang="zh-TW" altLang="en-US" sz="1000" dirty="0" smtClean="0"/>
              <a:t>」。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檔案以上一個小時資料為內容，例如</a:t>
            </a:r>
            <a:r>
              <a:rPr lang="en-US" altLang="zh-TW" sz="1000" dirty="0" smtClean="0"/>
              <a:t>CDE_20210513-090000</a:t>
            </a:r>
            <a:r>
              <a:rPr lang="zh-TW" altLang="en-US" sz="1000" dirty="0" smtClean="0"/>
              <a:t>內容為</a:t>
            </a:r>
            <a:r>
              <a:rPr lang="en-US" altLang="zh-TW" sz="1000" dirty="0" smtClean="0"/>
              <a:t>2021/5/13</a:t>
            </a:r>
            <a:r>
              <a:rPr lang="zh-TW" altLang="en-US" sz="1000" dirty="0" smtClean="0"/>
              <a:t>上午</a:t>
            </a:r>
            <a:r>
              <a:rPr lang="en-US" altLang="zh-TW" sz="1000" dirty="0" smtClean="0"/>
              <a:t>8</a:t>
            </a:r>
            <a:r>
              <a:rPr lang="zh-TW" altLang="en-US" sz="1000" dirty="0" smtClean="0"/>
              <a:t>點的資料。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基本上即使工廠未生產，仍會每小時定時出現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檔案，如果未出現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表示工廠端程式被關掉或其他無法連線原因。判斷資料有無進資料進來有另外設置</a:t>
            </a:r>
            <a:r>
              <a:rPr lang="en-US" altLang="zh-TW" sz="1000" dirty="0" smtClean="0"/>
              <a:t>alarm</a:t>
            </a:r>
            <a:r>
              <a:rPr lang="zh-TW" altLang="en-US" sz="1000" dirty="0" smtClean="0"/>
              <a:t> </a:t>
            </a:r>
            <a:r>
              <a:rPr lang="en-US" altLang="zh-TW" sz="1000" dirty="0" smtClean="0"/>
              <a:t>mail</a:t>
            </a:r>
            <a:r>
              <a:rPr lang="zh-TW" altLang="en-US" sz="1000" dirty="0" smtClean="0"/>
              <a:t>通知。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現在的機制是資料從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到</a:t>
            </a:r>
            <a:r>
              <a:rPr lang="en-US" altLang="zh-TW" sz="1000" dirty="0" smtClean="0"/>
              <a:t>Local server</a:t>
            </a:r>
            <a:r>
              <a:rPr lang="zh-TW" altLang="en-US" sz="1000" dirty="0" smtClean="0"/>
              <a:t>後，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的資料會自動被砍掉，避免工廠端相互看到其他工廠的資料。</a:t>
            </a:r>
            <a:endParaRPr lang="en-US" altLang="zh-TW" sz="1000" dirty="0" smtClean="0"/>
          </a:p>
        </p:txBody>
      </p:sp>
      <p:sp>
        <p:nvSpPr>
          <p:cNvPr id="69" name="矩形 68"/>
          <p:cNvSpPr/>
          <p:nvPr/>
        </p:nvSpPr>
        <p:spPr>
          <a:xfrm>
            <a:off x="2953152" y="2921176"/>
            <a:ext cx="1388652" cy="42309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2959013" y="3502001"/>
            <a:ext cx="1472311" cy="36022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Server 1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</a:t>
            </a:r>
            <a:r>
              <a:rPr lang="en-US" altLang="zh-TW" sz="1100" dirty="0" smtClean="0">
                <a:solidFill>
                  <a:srgbClr val="002060"/>
                </a:solidFill>
              </a:rPr>
              <a:t>Code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資料處理運算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另有同步儲存於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 2)</a:t>
            </a:r>
            <a:r>
              <a:rPr lang="zh-TW" altLang="en-US" sz="1100" dirty="0" smtClean="0">
                <a:solidFill>
                  <a:srgbClr val="002060"/>
                </a:solidFill>
              </a:rPr>
              <a:t>，目前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1</a:t>
            </a:r>
            <a:r>
              <a:rPr lang="zh-TW" altLang="en-US" sz="1100" dirty="0" smtClean="0">
                <a:solidFill>
                  <a:srgbClr val="002060"/>
                </a:solidFill>
              </a:rPr>
              <a:t>放置於</a:t>
            </a:r>
            <a:r>
              <a:rPr lang="en-US" altLang="zh-TW" sz="1100" dirty="0" smtClean="0">
                <a:solidFill>
                  <a:srgbClr val="002060"/>
                </a:solidFill>
              </a:rPr>
              <a:t>10F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38017" y="979095"/>
            <a:ext cx="1422755" cy="894468"/>
            <a:chOff x="329313" y="1068615"/>
            <a:chExt cx="1422755" cy="894468"/>
          </a:xfrm>
        </p:grpSpPr>
        <p:sp>
          <p:nvSpPr>
            <p:cNvPr id="24" name="矩形 23"/>
            <p:cNvSpPr/>
            <p:nvPr/>
          </p:nvSpPr>
          <p:spPr>
            <a:xfrm>
              <a:off x="412441" y="1182003"/>
              <a:ext cx="133962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10.118.243.67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118" name="群組 117"/>
          <p:cNvGrpSpPr/>
          <p:nvPr/>
        </p:nvGrpSpPr>
        <p:grpSpPr>
          <a:xfrm>
            <a:off x="2023829" y="979095"/>
            <a:ext cx="6266568" cy="3381890"/>
            <a:chOff x="2023829" y="979095"/>
            <a:chExt cx="6266568" cy="3381890"/>
          </a:xfrm>
        </p:grpSpPr>
        <p:grpSp>
          <p:nvGrpSpPr>
            <p:cNvPr id="26" name="群組 25"/>
            <p:cNvGrpSpPr/>
            <p:nvPr/>
          </p:nvGrpSpPr>
          <p:grpSpPr>
            <a:xfrm>
              <a:off x="2023829" y="979095"/>
              <a:ext cx="6266568" cy="3381890"/>
              <a:chOff x="329313" y="1068615"/>
              <a:chExt cx="6266568" cy="338189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12441" y="1182003"/>
                <a:ext cx="6183440" cy="3268502"/>
              </a:xfrm>
              <a:prstGeom prst="rect">
                <a:avLst/>
              </a:prstGeom>
              <a:solidFill>
                <a:schemeClr val="tx2">
                  <a:alpha val="10196"/>
                </a:schemeClr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ts val="1600"/>
                  </a:lnSpc>
                  <a:buFont typeface="Wingdings" panose="05000000000000000000" pitchFamily="2" charset="2"/>
                  <a:buChar char="u"/>
                </a:pPr>
                <a:endParaRPr lang="zh-TW" altLang="en-US" sz="1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329313" y="1068615"/>
                <a:ext cx="1166979" cy="226774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b="1" dirty="0" smtClean="0"/>
                  <a:t>Folder Tree</a:t>
                </a:r>
                <a:endParaRPr lang="zh-TW" altLang="en-US" sz="1000" b="1" dirty="0"/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2122945" y="1256234"/>
              <a:ext cx="858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/home/</a:t>
              </a:r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cbn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67541" y="1806195"/>
              <a:ext cx="7353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Rawdata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688314" y="1537222"/>
              <a:ext cx="9948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smart_factory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8" name="肘形接點 7"/>
            <p:cNvCxnSpPr>
              <a:stCxn id="6" idx="2"/>
              <a:endCxn id="34" idx="1"/>
            </p:cNvCxnSpPr>
            <p:nvPr/>
          </p:nvCxnSpPr>
          <p:spPr>
            <a:xfrm rot="16200000" flipH="1">
              <a:off x="2537357" y="1501681"/>
              <a:ext cx="165572" cy="13634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3267541" y="2075918"/>
              <a:ext cx="7353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sfs_code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41" name="肘形接點 40"/>
            <p:cNvCxnSpPr>
              <a:stCxn id="34" idx="2"/>
              <a:endCxn id="31" idx="1"/>
            </p:cNvCxnSpPr>
            <p:nvPr/>
          </p:nvCxnSpPr>
          <p:spPr>
            <a:xfrm rot="16200000" flipH="1">
              <a:off x="3149865" y="1803934"/>
              <a:ext cx="153557" cy="81795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stCxn id="34" idx="2"/>
              <a:endCxn id="40" idx="1"/>
            </p:cNvCxnSpPr>
            <p:nvPr/>
          </p:nvCxnSpPr>
          <p:spPr>
            <a:xfrm rot="16200000" flipH="1">
              <a:off x="3015003" y="1938796"/>
              <a:ext cx="423280" cy="81795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接點 48"/>
            <p:cNvCxnSpPr>
              <a:stCxn id="31" idx="3"/>
              <a:endCxn id="50" idx="1"/>
            </p:cNvCxnSpPr>
            <p:nvPr/>
          </p:nvCxnSpPr>
          <p:spPr>
            <a:xfrm flipV="1">
              <a:off x="4002899" y="1442311"/>
              <a:ext cx="147067" cy="4793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4149966" y="1326895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20210513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4149966" y="1555699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20210512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53" name="肘形接點 52"/>
            <p:cNvCxnSpPr>
              <a:stCxn id="31" idx="3"/>
              <a:endCxn id="52" idx="1"/>
            </p:cNvCxnSpPr>
            <p:nvPr/>
          </p:nvCxnSpPr>
          <p:spPr>
            <a:xfrm flipV="1">
              <a:off x="4002899" y="1671115"/>
              <a:ext cx="147067" cy="2504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5097398" y="1187395"/>
              <a:ext cx="21474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CDE_20210513-090000_Mac.csv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64" name="肘形接點 63"/>
            <p:cNvCxnSpPr>
              <a:stCxn id="50" idx="3"/>
              <a:endCxn id="62" idx="1"/>
            </p:cNvCxnSpPr>
            <p:nvPr/>
          </p:nvCxnSpPr>
          <p:spPr>
            <a:xfrm flipV="1">
              <a:off x="4931149" y="1302811"/>
              <a:ext cx="166249" cy="1395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>
              <a:off x="5097398" y="1420793"/>
              <a:ext cx="2530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CDE_20210513-090000_FAIL_result.csv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67" name="肘形接點 66"/>
            <p:cNvCxnSpPr>
              <a:stCxn id="50" idx="3"/>
              <a:endCxn id="66" idx="1"/>
            </p:cNvCxnSpPr>
            <p:nvPr/>
          </p:nvCxnSpPr>
          <p:spPr>
            <a:xfrm>
              <a:off x="4931149" y="1442311"/>
              <a:ext cx="166249" cy="938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4400814" y="1721801"/>
              <a:ext cx="23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600" dirty="0" smtClean="0">
                  <a:latin typeface="Verdana" panose="020B0604030504040204" pitchFamily="34" charset="0"/>
                </a:rPr>
                <a:t>•</a:t>
              </a:r>
            </a:p>
            <a:p>
              <a:pPr algn="ctr"/>
              <a:r>
                <a:rPr lang="en-US" altLang="zh-TW" sz="600" dirty="0" smtClean="0">
                  <a:latin typeface="Verdana" panose="020B0604030504040204" pitchFamily="34" charset="0"/>
                </a:rPr>
                <a:t>•</a:t>
              </a:r>
              <a:endParaRPr lang="zh-TW" altLang="en-US" sz="600" dirty="0">
                <a:latin typeface="Verdana" panose="020B0604030504040204" pitchFamily="34" charset="0"/>
              </a:endParaRPr>
            </a:p>
            <a:p>
              <a:pPr algn="ctr"/>
              <a:r>
                <a:rPr lang="en-US" altLang="zh-TW" sz="600" dirty="0" smtClean="0">
                  <a:latin typeface="Verdana" panose="020B0604030504040204" pitchFamily="34" charset="0"/>
                </a:rPr>
                <a:t>•</a:t>
              </a:r>
              <a:endParaRPr lang="zh-TW" altLang="en-US" sz="600" dirty="0">
                <a:latin typeface="Verdana" panose="020B0604030504040204" pitchFamily="34" charset="0"/>
              </a:endParaRP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49966" y="1287775"/>
              <a:ext cx="136811" cy="109592"/>
            </a:xfrm>
            <a:prstGeom prst="rect">
              <a:avLst/>
            </a:prstGeom>
          </p:spPr>
        </p:pic>
        <p:pic>
          <p:nvPicPr>
            <p:cNvPr id="78" name="圖片 7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48900" y="1530172"/>
              <a:ext cx="136811" cy="109592"/>
            </a:xfrm>
            <a:prstGeom prst="rect">
              <a:avLst/>
            </a:prstGeom>
          </p:spPr>
        </p:pic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85457" y="1771850"/>
              <a:ext cx="136811" cy="109592"/>
            </a:xfrm>
            <a:prstGeom prst="rect">
              <a:avLst/>
            </a:prstGeom>
          </p:spPr>
        </p:pic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89922" y="2027060"/>
              <a:ext cx="136811" cy="109592"/>
            </a:xfrm>
            <a:prstGeom prst="rect">
              <a:avLst/>
            </a:prstGeom>
          </p:spPr>
        </p:pic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94708" y="1516457"/>
              <a:ext cx="136811" cy="109592"/>
            </a:xfrm>
            <a:prstGeom prst="rect">
              <a:avLst/>
            </a:prstGeom>
          </p:spPr>
        </p:pic>
        <p:grpSp>
          <p:nvGrpSpPr>
            <p:cNvPr id="45" name="群組 44"/>
            <p:cNvGrpSpPr/>
            <p:nvPr/>
          </p:nvGrpSpPr>
          <p:grpSpPr>
            <a:xfrm>
              <a:off x="4178941" y="2756654"/>
              <a:ext cx="3908177" cy="1546577"/>
              <a:chOff x="4242943" y="2789962"/>
              <a:chExt cx="3908177" cy="1546577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42943" y="2789962"/>
                <a:ext cx="1862370" cy="154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>
                    <a:latin typeface="Verdana" panose="020B0604030504040204" pitchFamily="34" charset="0"/>
                  </a:rPr>
                  <a:t>factory_template.py</a:t>
                </a:r>
                <a:endParaRPr lang="en-US" altLang="zh-TW" sz="900" u="sng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catch_data_from_ftp.py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check_data_not_insert.py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date.py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mac.py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cpk.py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cpk_rawdata.py</a:t>
                </a: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6288750" y="2789962"/>
                <a:ext cx="186237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cycletime.py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fpy.py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fpy_week_month.py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production.py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wip.py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900" u="sng" dirty="0" smtClean="0">
                    <a:latin typeface="Verdana" panose="020B0604030504040204" pitchFamily="34" charset="0"/>
                  </a:rPr>
                  <a:t>fpy_q_CDE.py</a:t>
                </a:r>
                <a:r>
                  <a:rPr lang="en-US" altLang="zh-TW" sz="900" dirty="0" smtClean="0">
                    <a:latin typeface="Verdana" panose="020B0604030504040204" pitchFamily="34" charset="0"/>
                  </a:rPr>
                  <a:t> (X)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85" name="文字方塊 84"/>
            <p:cNvSpPr txBox="1"/>
            <p:nvPr/>
          </p:nvSpPr>
          <p:spPr>
            <a:xfrm>
              <a:off x="4149966" y="2467256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myScript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pic>
          <p:nvPicPr>
            <p:cNvPr id="86" name="圖片 8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55829" y="2456879"/>
              <a:ext cx="136811" cy="109592"/>
            </a:xfrm>
            <a:prstGeom prst="rect">
              <a:avLst/>
            </a:prstGeom>
          </p:spPr>
        </p:pic>
        <p:cxnSp>
          <p:nvCxnSpPr>
            <p:cNvPr id="87" name="肘形接點 86"/>
            <p:cNvCxnSpPr>
              <a:stCxn id="40" idx="2"/>
              <a:endCxn id="85" idx="1"/>
            </p:cNvCxnSpPr>
            <p:nvPr/>
          </p:nvCxnSpPr>
          <p:spPr>
            <a:xfrm rot="16200000" flipH="1">
              <a:off x="3754632" y="2187338"/>
              <a:ext cx="275922" cy="514746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接點 87"/>
            <p:cNvCxnSpPr>
              <a:stCxn id="40" idx="2"/>
              <a:endCxn id="71" idx="1"/>
            </p:cNvCxnSpPr>
            <p:nvPr/>
          </p:nvCxnSpPr>
          <p:spPr>
            <a:xfrm rot="16200000" flipH="1">
              <a:off x="3295484" y="2646485"/>
              <a:ext cx="1223193" cy="54372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圖片 89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50964" y="2487148"/>
              <a:ext cx="182364" cy="190336"/>
            </a:xfrm>
            <a:prstGeom prst="rect">
              <a:avLst/>
            </a:prstGeom>
          </p:spPr>
        </p:pic>
        <p:pic>
          <p:nvPicPr>
            <p:cNvPr id="91" name="圖片 90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5594" y="2801544"/>
              <a:ext cx="182364" cy="190336"/>
            </a:xfrm>
            <a:prstGeom prst="rect">
              <a:avLst/>
            </a:prstGeom>
          </p:spPr>
        </p:pic>
        <p:pic>
          <p:nvPicPr>
            <p:cNvPr id="92" name="圖片 91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8333" y="3017887"/>
              <a:ext cx="182364" cy="190336"/>
            </a:xfrm>
            <a:prstGeom prst="rect">
              <a:avLst/>
            </a:prstGeom>
          </p:spPr>
        </p:pic>
        <p:pic>
          <p:nvPicPr>
            <p:cNvPr id="93" name="圖片 92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98762" y="3227834"/>
              <a:ext cx="182364" cy="190336"/>
            </a:xfrm>
            <a:prstGeom prst="rect">
              <a:avLst/>
            </a:prstGeom>
          </p:spPr>
        </p:pic>
        <p:pic>
          <p:nvPicPr>
            <p:cNvPr id="94" name="圖片 93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17823" y="3437584"/>
              <a:ext cx="182364" cy="190336"/>
            </a:xfrm>
            <a:prstGeom prst="rect">
              <a:avLst/>
            </a:prstGeom>
          </p:spPr>
        </p:pic>
        <p:pic>
          <p:nvPicPr>
            <p:cNvPr id="95" name="圖片 94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15034" y="3651298"/>
              <a:ext cx="182364" cy="190336"/>
            </a:xfrm>
            <a:prstGeom prst="rect">
              <a:avLst/>
            </a:prstGeom>
          </p:spPr>
        </p:pic>
        <p:pic>
          <p:nvPicPr>
            <p:cNvPr id="96" name="圖片 95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15034" y="3872233"/>
              <a:ext cx="182364" cy="190336"/>
            </a:xfrm>
            <a:prstGeom prst="rect">
              <a:avLst/>
            </a:prstGeom>
          </p:spPr>
        </p:pic>
        <p:pic>
          <p:nvPicPr>
            <p:cNvPr id="97" name="圖片 96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86990" y="4062569"/>
              <a:ext cx="182364" cy="190336"/>
            </a:xfrm>
            <a:prstGeom prst="rect">
              <a:avLst/>
            </a:prstGeom>
          </p:spPr>
        </p:pic>
        <p:pic>
          <p:nvPicPr>
            <p:cNvPr id="98" name="圖片 97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44860" y="2809690"/>
              <a:ext cx="182364" cy="190336"/>
            </a:xfrm>
            <a:prstGeom prst="rect">
              <a:avLst/>
            </a:prstGeom>
          </p:spPr>
        </p:pic>
        <p:pic>
          <p:nvPicPr>
            <p:cNvPr id="99" name="圖片 98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2919" y="3017887"/>
              <a:ext cx="182364" cy="190336"/>
            </a:xfrm>
            <a:prstGeom prst="rect">
              <a:avLst/>
            </a:prstGeom>
          </p:spPr>
        </p:pic>
        <p:pic>
          <p:nvPicPr>
            <p:cNvPr id="100" name="圖片 99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78767" y="3227834"/>
              <a:ext cx="182364" cy="190336"/>
            </a:xfrm>
            <a:prstGeom prst="rect">
              <a:avLst/>
            </a:prstGeom>
          </p:spPr>
        </p:pic>
        <p:pic>
          <p:nvPicPr>
            <p:cNvPr id="101" name="圖片 100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17607" y="3427600"/>
              <a:ext cx="182364" cy="190336"/>
            </a:xfrm>
            <a:prstGeom prst="rect">
              <a:avLst/>
            </a:prstGeom>
          </p:spPr>
        </p:pic>
        <p:pic>
          <p:nvPicPr>
            <p:cNvPr id="102" name="圖片 101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8495" y="3651297"/>
              <a:ext cx="182364" cy="190336"/>
            </a:xfrm>
            <a:prstGeom prst="rect">
              <a:avLst/>
            </a:prstGeom>
          </p:spPr>
        </p:pic>
        <p:sp>
          <p:nvSpPr>
            <p:cNvPr id="104" name="文字方塊 103"/>
            <p:cNvSpPr txBox="1"/>
            <p:nvPr/>
          </p:nvSpPr>
          <p:spPr>
            <a:xfrm>
              <a:off x="5097398" y="1642330"/>
              <a:ext cx="2530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CDE_20210513-090000_INFO.csv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5101409" y="1885035"/>
              <a:ext cx="31412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CDE_20210513-090000_TEST_STATION_INFO.csv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106" name="肘形接點 105"/>
            <p:cNvCxnSpPr>
              <a:stCxn id="50" idx="3"/>
              <a:endCxn id="104" idx="1"/>
            </p:cNvCxnSpPr>
            <p:nvPr/>
          </p:nvCxnSpPr>
          <p:spPr>
            <a:xfrm>
              <a:off x="4931149" y="1442311"/>
              <a:ext cx="166249" cy="31543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肘形接點 108"/>
            <p:cNvCxnSpPr>
              <a:stCxn id="50" idx="3"/>
              <a:endCxn id="105" idx="1"/>
            </p:cNvCxnSpPr>
            <p:nvPr/>
          </p:nvCxnSpPr>
          <p:spPr>
            <a:xfrm>
              <a:off x="4931149" y="1442311"/>
              <a:ext cx="170260" cy="5581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/>
            <p:cNvSpPr txBox="1"/>
            <p:nvPr/>
          </p:nvSpPr>
          <p:spPr>
            <a:xfrm>
              <a:off x="5097398" y="2095098"/>
              <a:ext cx="31412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CDE_20210513-090000_Yield.csv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cxnSp>
          <p:nvCxnSpPr>
            <p:cNvPr id="113" name="肘形接點 112"/>
            <p:cNvCxnSpPr>
              <a:stCxn id="50" idx="3"/>
              <a:endCxn id="112" idx="1"/>
            </p:cNvCxnSpPr>
            <p:nvPr/>
          </p:nvCxnSpPr>
          <p:spPr>
            <a:xfrm>
              <a:off x="4931149" y="1442311"/>
              <a:ext cx="166249" cy="76820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08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myscript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err="1" smtClean="0">
                <a:solidFill>
                  <a:srgbClr val="002060"/>
                </a:solidFill>
              </a:rPr>
              <a:t>myScript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資料夾主要放置程式觸發腳本，並利用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系統之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crontab</a:t>
            </a:r>
            <a:r>
              <a:rPr lang="zh-TW" altLang="en-US" sz="1100" dirty="0" smtClean="0">
                <a:solidFill>
                  <a:srgbClr val="002060"/>
                </a:solidFill>
              </a:rPr>
              <a:t>，分別介紹：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80468" y="1364245"/>
            <a:ext cx="2759185" cy="2411651"/>
            <a:chOff x="476383" y="1086087"/>
            <a:chExt cx="2759185" cy="2411651"/>
          </a:xfrm>
        </p:grpSpPr>
        <p:sp>
          <p:nvSpPr>
            <p:cNvPr id="57" name="矩形 56"/>
            <p:cNvSpPr/>
            <p:nvPr/>
          </p:nvSpPr>
          <p:spPr>
            <a:xfrm>
              <a:off x="476383" y="1086087"/>
              <a:ext cx="2759185" cy="2411651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33043" y="1182002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myScript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8906" y="1171625"/>
              <a:ext cx="136811" cy="109592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301457" y="1412834"/>
              <a:ext cx="1882957" cy="196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catch_data_from_ftp.sh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>
                  <a:latin typeface="Verdana" panose="020B0604030504040204" pitchFamily="34" charset="0"/>
                </a:rPr>
                <a:t>c</a:t>
              </a:r>
              <a:r>
                <a:rPr lang="en-US" altLang="zh-TW" sz="900" dirty="0" smtClean="0">
                  <a:latin typeface="Verdana" panose="020B0604030504040204" pitchFamily="34" charset="0"/>
                </a:rPr>
                <a:t>heck_data_not_insert.sh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mac.sh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cpk_rawdata.sh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cycletime.sh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fpy_week_month.sh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production.sh</a:t>
              </a:r>
            </a:p>
          </p:txBody>
        </p:sp>
        <p:sp>
          <p:nvSpPr>
            <p:cNvPr id="3" name="左大括弧 2"/>
            <p:cNvSpPr/>
            <p:nvPr/>
          </p:nvSpPr>
          <p:spPr>
            <a:xfrm>
              <a:off x="1150993" y="1553008"/>
              <a:ext cx="150464" cy="16689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肘形接點 60"/>
            <p:cNvCxnSpPr>
              <a:stCxn id="58" idx="2"/>
              <a:endCxn id="3" idx="1"/>
            </p:cNvCxnSpPr>
            <p:nvPr/>
          </p:nvCxnSpPr>
          <p:spPr>
            <a:xfrm rot="16200000" flipH="1">
              <a:off x="599992" y="1836477"/>
              <a:ext cx="974644" cy="12735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圓角矩形 64"/>
          <p:cNvSpPr/>
          <p:nvPr/>
        </p:nvSpPr>
        <p:spPr>
          <a:xfrm>
            <a:off x="151333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B0F0"/>
                </a:solidFill>
              </a:rPr>
              <a:t>File List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3712756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err="1" smtClean="0">
                <a:solidFill>
                  <a:srgbClr val="00B0F0"/>
                </a:solidFill>
              </a:rPr>
              <a:t>Crontab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9958" y="933583"/>
            <a:ext cx="346166" cy="373114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3686903" y="1386250"/>
            <a:ext cx="3705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於</a:t>
            </a:r>
            <a:r>
              <a:rPr lang="en-US" altLang="zh-TW" sz="1100" dirty="0" smtClean="0">
                <a:solidFill>
                  <a:srgbClr val="002060"/>
                </a:solidFill>
              </a:rPr>
              <a:t>Command line</a:t>
            </a:r>
            <a:r>
              <a:rPr lang="zh-TW" altLang="en-US" sz="1100" dirty="0" smtClean="0">
                <a:solidFill>
                  <a:srgbClr val="002060"/>
                </a:solidFill>
              </a:rPr>
              <a:t>輸入指令進入排程腳本：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3686903" y="1659805"/>
            <a:ext cx="194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 </a:t>
            </a:r>
            <a:r>
              <a:rPr lang="zh-TW" altLang="en-US" sz="1100" dirty="0" smtClean="0">
                <a:solidFill>
                  <a:srgbClr val="002060"/>
                </a:solidFill>
              </a:rPr>
              <a:t>排程格式如下：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67656" y="1006814"/>
            <a:ext cx="2474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內建工作排程，負責觸發腳本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7" name="圓角矩形 76"/>
          <p:cNvSpPr/>
          <p:nvPr/>
        </p:nvSpPr>
        <p:spPr>
          <a:xfrm>
            <a:off x="6539878" y="1356229"/>
            <a:ext cx="1022845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crontab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-e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圓角矩形 83"/>
          <p:cNvSpPr/>
          <p:nvPr/>
        </p:nvSpPr>
        <p:spPr>
          <a:xfrm>
            <a:off x="3975722" y="1921333"/>
            <a:ext cx="4266667" cy="325353"/>
          </a:xfrm>
          <a:prstGeom prst="roundRect">
            <a:avLst>
              <a:gd name="adj" fmla="val 168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Minute(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Hour(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Dom(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日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Mon(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月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Dow(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星期幾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指令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altLang="zh-TW" sz="9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-1" r="3601"/>
          <a:stretch/>
        </p:blipFill>
        <p:spPr>
          <a:xfrm>
            <a:off x="3571274" y="2337030"/>
            <a:ext cx="5419259" cy="231338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9015" y="2594255"/>
            <a:ext cx="2739475" cy="11057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6271314" y="2546960"/>
            <a:ext cx="1486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FFFF00"/>
                </a:solidFill>
              </a:rPr>
              <a:t>可先定義目標位置作為變數</a:t>
            </a:r>
            <a:endParaRPr lang="en-US" altLang="zh-TW" sz="800" dirty="0" smtClean="0">
              <a:solidFill>
                <a:srgbClr val="FFFF00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479" y="3890277"/>
            <a:ext cx="1993804" cy="653502"/>
          </a:xfrm>
          <a:prstGeom prst="rect">
            <a:avLst/>
          </a:prstGeom>
        </p:spPr>
      </p:pic>
      <p:sp>
        <p:nvSpPr>
          <p:cNvPr id="107" name="文字方塊 106"/>
          <p:cNvSpPr txBox="1"/>
          <p:nvPr/>
        </p:nvSpPr>
        <p:spPr>
          <a:xfrm>
            <a:off x="6459685" y="3175729"/>
            <a:ext cx="1688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FFFF00"/>
                </a:solidFill>
              </a:rPr>
              <a:t>表示每小時的</a:t>
            </a:r>
            <a:r>
              <a:rPr lang="en-US" altLang="zh-TW" sz="800" dirty="0" smtClean="0">
                <a:solidFill>
                  <a:srgbClr val="FFFF00"/>
                </a:solidFill>
              </a:rPr>
              <a:t>11</a:t>
            </a:r>
            <a:r>
              <a:rPr lang="zh-TW" altLang="en-US" sz="800" dirty="0" smtClean="0">
                <a:solidFill>
                  <a:srgbClr val="FFFF00"/>
                </a:solidFill>
              </a:rPr>
              <a:t>分</a:t>
            </a:r>
            <a:r>
              <a:rPr lang="en-US" altLang="zh-TW" sz="800" dirty="0" smtClean="0">
                <a:solidFill>
                  <a:srgbClr val="FFFF00"/>
                </a:solidFill>
              </a:rPr>
              <a:t>trigger</a:t>
            </a:r>
            <a:r>
              <a:rPr lang="zh-TW" altLang="en-US" sz="800" dirty="0" smtClean="0">
                <a:solidFill>
                  <a:srgbClr val="FFFF00"/>
                </a:solidFill>
              </a:rPr>
              <a:t>一次</a:t>
            </a:r>
            <a:endParaRPr lang="en-US" altLang="zh-TW" sz="800" dirty="0" smtClean="0">
              <a:solidFill>
                <a:srgbClr val="FFFF00"/>
              </a:solidFill>
            </a:endParaRPr>
          </a:p>
        </p:txBody>
      </p:sp>
      <p:cxnSp>
        <p:nvCxnSpPr>
          <p:cNvPr id="108" name="直線單箭頭接點 107"/>
          <p:cNvCxnSpPr>
            <a:endCxn id="107" idx="1"/>
          </p:cNvCxnSpPr>
          <p:nvPr/>
        </p:nvCxnSpPr>
        <p:spPr>
          <a:xfrm flipV="1">
            <a:off x="6082943" y="3283451"/>
            <a:ext cx="376742" cy="4164"/>
          </a:xfrm>
          <a:prstGeom prst="straightConnector1">
            <a:avLst/>
          </a:prstGeom>
          <a:ln w="127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code &gt; factory_template.py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factory_template.py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主要放置關於工廠的程式</a:t>
            </a:r>
            <a:r>
              <a:rPr lang="zh-TW" altLang="en-US" sz="1100" dirty="0" smtClean="0">
                <a:solidFill>
                  <a:srgbClr val="002060"/>
                </a:solidFill>
              </a:rPr>
              <a:t>模板，主要分為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6</a:t>
            </a:r>
            <a:r>
              <a:rPr lang="zh-TW" altLang="en-US" sz="1100" dirty="0" smtClean="0">
                <a:solidFill>
                  <a:srgbClr val="002060"/>
                </a:solidFill>
              </a:rPr>
              <a:t>類，包含</a:t>
            </a:r>
            <a:r>
              <a:rPr lang="en-US" altLang="zh-TW" sz="1100" dirty="0" smtClean="0">
                <a:solidFill>
                  <a:srgbClr val="002060"/>
                </a:solidFill>
              </a:rPr>
              <a:t>basic template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以及各指標模板。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6" y="2230280"/>
            <a:ext cx="3103133" cy="1225402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3975722" y="1136836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包含各項共通資料、</a:t>
            </a:r>
            <a:r>
              <a:rPr lang="en-US" altLang="zh-TW" sz="1000" dirty="0" err="1" smtClean="0">
                <a:solidFill>
                  <a:schemeClr val="tx1"/>
                </a:solidFill>
              </a:rPr>
              <a:t>dataframe</a:t>
            </a:r>
            <a:r>
              <a:rPr lang="zh-TW" altLang="en-US" sz="1000" dirty="0" smtClean="0">
                <a:solidFill>
                  <a:schemeClr val="tx1"/>
                </a:solidFill>
              </a:rPr>
              <a:t>運算基礎處理、</a:t>
            </a:r>
            <a:r>
              <a:rPr lang="en-US" altLang="zh-TW" sz="1000" dirty="0" err="1" smtClean="0">
                <a:solidFill>
                  <a:schemeClr val="tx1"/>
                </a:solidFill>
              </a:rPr>
              <a:t>influxdb</a:t>
            </a:r>
            <a:r>
              <a:rPr lang="en-US" altLang="zh-TW" sz="1000" dirty="0" smtClean="0">
                <a:solidFill>
                  <a:schemeClr val="tx1"/>
                </a:solidFill>
              </a:rPr>
              <a:t> client</a:t>
            </a:r>
            <a:r>
              <a:rPr lang="zh-TW" altLang="en-US" sz="1000" dirty="0" smtClean="0">
                <a:solidFill>
                  <a:schemeClr val="tx1"/>
                </a:solidFill>
              </a:rPr>
              <a:t>等函數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048683" y="2372283"/>
            <a:ext cx="16753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endCxn id="14" idx="1"/>
          </p:cNvCxnSpPr>
          <p:nvPr/>
        </p:nvCxnSpPr>
        <p:spPr>
          <a:xfrm flipV="1">
            <a:off x="2724017" y="1357443"/>
            <a:ext cx="1251705" cy="101483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3975722" y="1754559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FTP</a:t>
            </a:r>
            <a:r>
              <a:rPr lang="zh-TW" altLang="en-US" sz="1000" dirty="0" smtClean="0">
                <a:solidFill>
                  <a:schemeClr val="tx1"/>
                </a:solidFill>
              </a:rPr>
              <a:t>相關登入、複製、刪除等函數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1048683" y="2585427"/>
            <a:ext cx="15602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24" idx="1"/>
          </p:cNvCxnSpPr>
          <p:nvPr/>
        </p:nvCxnSpPr>
        <p:spPr>
          <a:xfrm flipV="1">
            <a:off x="2608917" y="1975166"/>
            <a:ext cx="1366805" cy="61026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3975722" y="2372282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CPK</a:t>
            </a:r>
            <a:r>
              <a:rPr lang="zh-TW" altLang="en-US" sz="1000" dirty="0" smtClean="0">
                <a:solidFill>
                  <a:schemeClr val="tx1"/>
                </a:solidFill>
              </a:rPr>
              <a:t>、</a:t>
            </a:r>
            <a:r>
              <a:rPr lang="en-US" altLang="zh-TW" sz="1000" dirty="0" smtClean="0">
                <a:solidFill>
                  <a:schemeClr val="tx1"/>
                </a:solidFill>
              </a:rPr>
              <a:t>Precision</a:t>
            </a:r>
            <a:r>
              <a:rPr lang="zh-TW" altLang="en-US" sz="1000" dirty="0" smtClean="0">
                <a:solidFill>
                  <a:schemeClr val="tx1"/>
                </a:solidFill>
              </a:rPr>
              <a:t>、</a:t>
            </a:r>
            <a:r>
              <a:rPr lang="en-US" altLang="zh-TW" sz="1000" dirty="0" smtClean="0">
                <a:solidFill>
                  <a:schemeClr val="tx1"/>
                </a:solidFill>
              </a:rPr>
              <a:t>Accuracy</a:t>
            </a:r>
            <a:r>
              <a:rPr lang="zh-TW" altLang="en-US" sz="1000" dirty="0" smtClean="0">
                <a:solidFill>
                  <a:schemeClr val="tx1"/>
                </a:solidFill>
              </a:rPr>
              <a:t>相關統計計算以及各項</a:t>
            </a:r>
            <a:r>
              <a:rPr lang="en-US" altLang="zh-TW" sz="1000" dirty="0" err="1" smtClean="0">
                <a:solidFill>
                  <a:schemeClr val="tx1"/>
                </a:solidFill>
              </a:rPr>
              <a:t>dataframe</a:t>
            </a:r>
            <a:r>
              <a:rPr lang="zh-TW" altLang="en-US" sz="1000" dirty="0" smtClean="0">
                <a:solidFill>
                  <a:schemeClr val="tx1"/>
                </a:solidFill>
              </a:rPr>
              <a:t>處理等函數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1048683" y="2813496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30" idx="1"/>
          </p:cNvCxnSpPr>
          <p:nvPr/>
        </p:nvCxnSpPr>
        <p:spPr>
          <a:xfrm flipV="1">
            <a:off x="2979793" y="2592889"/>
            <a:ext cx="995929" cy="22060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圓角矩形 41"/>
          <p:cNvSpPr/>
          <p:nvPr/>
        </p:nvSpPr>
        <p:spPr>
          <a:xfrm>
            <a:off x="3975722" y="2990005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包含機種、站別使用</a:t>
            </a:r>
            <a:r>
              <a:rPr lang="en-US" altLang="zh-TW" sz="1000" dirty="0" smtClean="0">
                <a:solidFill>
                  <a:schemeClr val="tx1"/>
                </a:solidFill>
              </a:rPr>
              <a:t>Pass/Fail</a:t>
            </a:r>
            <a:r>
              <a:rPr lang="zh-TW" altLang="en-US" sz="1000" dirty="0">
                <a:solidFill>
                  <a:schemeClr val="tx1"/>
                </a:solidFill>
              </a:rPr>
              <a:t>計算</a:t>
            </a:r>
            <a:r>
              <a:rPr lang="zh-TW" altLang="en-US" sz="1000" dirty="0" smtClean="0">
                <a:solidFill>
                  <a:schemeClr val="tx1"/>
                </a:solidFill>
              </a:rPr>
              <a:t>良率</a:t>
            </a:r>
            <a:r>
              <a:rPr lang="zh-TW" altLang="en-US" sz="1000" dirty="0" smtClean="0">
                <a:solidFill>
                  <a:schemeClr val="tx1"/>
                </a:solidFill>
              </a:rPr>
              <a:t>等函數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1048683" y="3037964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endCxn id="42" idx="1"/>
          </p:cNvCxnSpPr>
          <p:nvPr/>
        </p:nvCxnSpPr>
        <p:spPr>
          <a:xfrm>
            <a:off x="2979793" y="3037964"/>
            <a:ext cx="995929" cy="17264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3974799" y="3647612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包含函數使用於製作日</a:t>
            </a:r>
            <a:r>
              <a:rPr lang="en-US" altLang="zh-TW" sz="1000" dirty="0" smtClean="0">
                <a:solidFill>
                  <a:schemeClr val="tx1"/>
                </a:solidFill>
              </a:rPr>
              <a:t>/</a:t>
            </a:r>
            <a:r>
              <a:rPr lang="zh-TW" altLang="en-US" sz="1000" dirty="0" smtClean="0">
                <a:solidFill>
                  <a:schemeClr val="tx1"/>
                </a:solidFill>
              </a:rPr>
              <a:t>時產能趨勢、產能數量等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3973876" y="4305219"/>
            <a:ext cx="4791008" cy="441214"/>
          </a:xfrm>
          <a:prstGeom prst="roundRect">
            <a:avLst/>
          </a:prstGeom>
          <a:solidFill>
            <a:srgbClr val="FFFFCC">
              <a:alpha val="50196"/>
            </a:srgb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1"/>
                </a:solidFill>
              </a:rPr>
              <a:t>包含</a:t>
            </a:r>
            <a:r>
              <a:rPr lang="en-US" altLang="zh-TW" sz="1000" dirty="0" smtClean="0">
                <a:solidFill>
                  <a:schemeClr val="tx1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1"/>
                </a:solidFill>
              </a:rPr>
              <a:t>、</a:t>
            </a:r>
            <a:r>
              <a:rPr lang="en-US" altLang="zh-TW" sz="1000" dirty="0" smtClean="0">
                <a:solidFill>
                  <a:schemeClr val="tx1"/>
                </a:solidFill>
              </a:rPr>
              <a:t>idle</a:t>
            </a:r>
            <a:r>
              <a:rPr lang="en-US" altLang="zh-TW" sz="1000" dirty="0" smtClean="0">
                <a:solidFill>
                  <a:schemeClr val="tx1"/>
                </a:solidFill>
              </a:rPr>
              <a:t>-</a:t>
            </a:r>
            <a:r>
              <a:rPr lang="en-US" altLang="zh-TW" sz="1000" dirty="0" smtClean="0">
                <a:solidFill>
                  <a:schemeClr val="tx1"/>
                </a:solidFill>
              </a:rPr>
              <a:t>time</a:t>
            </a:r>
            <a:r>
              <a:rPr lang="zh-TW" altLang="en-US" sz="1000" dirty="0" smtClean="0">
                <a:solidFill>
                  <a:schemeClr val="tx1"/>
                </a:solidFill>
              </a:rPr>
              <a:t>計算以及方波圖製作等函數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1048683" y="3261323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048683" y="3472288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endCxn id="47" idx="1"/>
          </p:cNvCxnSpPr>
          <p:nvPr/>
        </p:nvCxnSpPr>
        <p:spPr>
          <a:xfrm>
            <a:off x="3309105" y="3261323"/>
            <a:ext cx="665694" cy="6068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endCxn id="48" idx="1"/>
          </p:cNvCxnSpPr>
          <p:nvPr/>
        </p:nvCxnSpPr>
        <p:spPr>
          <a:xfrm>
            <a:off x="3309105" y="3472288"/>
            <a:ext cx="664771" cy="10535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catch_data_fRom_ftp.py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54064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catch_data_from_ftp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目的用於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從</a:t>
            </a:r>
            <a:r>
              <a:rPr lang="en-US" altLang="zh-TW" sz="1100" dirty="0" smtClean="0">
                <a:solidFill>
                  <a:srgbClr val="0000FF"/>
                </a:solidFill>
              </a:rPr>
              <a:t>FTP</a:t>
            </a:r>
            <a:r>
              <a:rPr lang="zh-TW" altLang="en-US" sz="1100" dirty="0" smtClean="0">
                <a:solidFill>
                  <a:srgbClr val="0000FF"/>
                </a:solidFill>
              </a:rPr>
              <a:t>抓取資料到</a:t>
            </a:r>
            <a:r>
              <a:rPr lang="en-US" altLang="zh-TW" sz="1100" dirty="0" smtClean="0">
                <a:solidFill>
                  <a:srgbClr val="0000FF"/>
                </a:solidFill>
              </a:rPr>
              <a:t>Local 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685" y="763926"/>
            <a:ext cx="6798825" cy="956173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抓取資料固定於每小時的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分時進行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考量到工廠端程式取得資料到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可能需要時間，故抓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分鐘作為緩衝時間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每次會同步抓取前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個小時的資料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避免零星資料漏掉，如發生過久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24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小時以上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無資料上傳，需要維護者手動操作抓取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46" y="808942"/>
            <a:ext cx="3729511" cy="248634"/>
          </a:xfrm>
          <a:prstGeom prst="rect">
            <a:avLst/>
          </a:prstGeom>
        </p:spPr>
      </p:pic>
      <p:pic>
        <p:nvPicPr>
          <p:cNvPr id="57" name="圖片 5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402848" y="1795523"/>
            <a:ext cx="8702787" cy="3085805"/>
            <a:chOff x="402848" y="1795523"/>
            <a:chExt cx="8702787" cy="308580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848" y="2051882"/>
              <a:ext cx="4844426" cy="2829446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5247274" y="2775172"/>
              <a:ext cx="614276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登入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2677983" y="2947821"/>
              <a:ext cx="1376070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內所有檔案名稱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List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2923841" y="2576947"/>
              <a:ext cx="3054927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rgbClr val="0000FF"/>
                  </a:solidFill>
                </a:rPr>
                <a:t>抓取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data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流程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判斷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欲取得資料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List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、複製至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server1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、刪除原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資料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5838092" y="2576948"/>
              <a:ext cx="240863" cy="83124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圓角矩形 35"/>
            <p:cNvSpPr/>
            <p:nvPr/>
          </p:nvSpPr>
          <p:spPr>
            <a:xfrm>
              <a:off x="6036319" y="2370725"/>
              <a:ext cx="3069316" cy="38846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目前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Server1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此程式關閉刪除原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資料功能，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r>
                <a:rPr lang="en-US" altLang="zh-TW" sz="700" dirty="0" smtClean="0">
                  <a:solidFill>
                    <a:srgbClr val="0000FF"/>
                  </a:solidFill>
                </a:rPr>
                <a:t>Server2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上面則有另有一份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catch_data_from_ftp.py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程式則打開此功能，程式執行時間在每小時的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10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分，用途作為備份保存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Rawdata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Server2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上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2677983" y="3147244"/>
              <a:ext cx="2379992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生成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day &amp; hour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時間格式，用以判斷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內檔案的資料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3739276" y="3341080"/>
              <a:ext cx="2156366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自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內所有檔案判斷屬於特定小時的檔案名稱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4018097" y="3545296"/>
              <a:ext cx="1481092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從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複製檔案到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Local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 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server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3198547" y="3749512"/>
              <a:ext cx="855506" cy="172649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刪除</a:t>
              </a:r>
              <a:r>
                <a:rPr lang="en-US" altLang="zh-TW" sz="7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內檔案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50" name="圓角矩形 49"/>
            <p:cNvSpPr/>
            <p:nvPr/>
          </p:nvSpPr>
          <p:spPr>
            <a:xfrm>
              <a:off x="3366018" y="4142538"/>
              <a:ext cx="3471901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>
                  <a:solidFill>
                    <a:srgbClr val="0000FF"/>
                  </a:solidFill>
                </a:rPr>
                <a:t>這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部分可調整部分包含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有新工廠可加入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時間區段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(hour range):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程式運行會包含前幾個小時的一併運行，避免漏掉資料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402848" y="1795523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1816013" y="4145109"/>
              <a:ext cx="1259696" cy="7519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863885" y="4226702"/>
              <a:ext cx="741111" cy="83127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check_data_not_insert.py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5" name="橢圓 54">
            <a:hlinkClick r:id="rId2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17678"/>
            <a:ext cx="54064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check_data_not_insert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目的用於</a:t>
            </a:r>
            <a:r>
              <a:rPr lang="zh-TW" altLang="en-US" sz="1100" dirty="0" smtClean="0">
                <a:solidFill>
                  <a:srgbClr val="0000FF"/>
                </a:solidFill>
              </a:rPr>
              <a:t>判斷當前小時是否有資料進入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8685" y="763926"/>
            <a:ext cx="6798825" cy="65563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>
                <a:solidFill>
                  <a:srgbClr val="002060"/>
                </a:solidFill>
              </a:rPr>
              <a:t>check_data_not_insert.py</a:t>
            </a:r>
            <a:r>
              <a:rPr lang="zh-TW" altLang="en-US" sz="900" dirty="0">
                <a:solidFill>
                  <a:srgbClr val="002060"/>
                </a:solidFill>
              </a:rPr>
              <a:t>在每個小時的</a:t>
            </a:r>
            <a:r>
              <a:rPr lang="en-US" altLang="zh-TW" sz="900" dirty="0">
                <a:solidFill>
                  <a:srgbClr val="002060"/>
                </a:solidFill>
              </a:rPr>
              <a:t>14</a:t>
            </a:r>
            <a:r>
              <a:rPr lang="zh-TW" altLang="en-US" sz="900" dirty="0">
                <a:solidFill>
                  <a:srgbClr val="002060"/>
                </a:solidFill>
              </a:rPr>
              <a:t>分執行</a:t>
            </a:r>
            <a:r>
              <a:rPr lang="zh-TW" altLang="en-US" sz="900" dirty="0" smtClean="0">
                <a:solidFill>
                  <a:srgbClr val="002060"/>
                </a:solidFill>
              </a:rPr>
              <a:t>，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以是否存在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做為判斷依據，因為不管工廠有沒有生產，每個小時都一定會傳入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Mac.csv(Mac.csv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為每個小時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剩餘數量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有加入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Alarm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系統，每當判斷有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/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無資料進來都會發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告警。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2" name="圖片 4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77270" y="1507570"/>
            <a:ext cx="7738822" cy="3239268"/>
            <a:chOff x="377270" y="1507570"/>
            <a:chExt cx="7738822" cy="323926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270" y="1752837"/>
              <a:ext cx="7738822" cy="2994001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3596218" y="4011683"/>
              <a:ext cx="1759554" cy="50318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可調整部分包含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1871028" y="2880913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有資料進入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1871028" y="3104504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>
                  <a:solidFill>
                    <a:schemeClr val="tx2"/>
                  </a:solidFill>
                </a:rPr>
                <a:t>無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379029" y="1507570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937505" y="4145109"/>
              <a:ext cx="1355614" cy="7519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868447" y="3249837"/>
            <a:ext cx="2957499" cy="1123992"/>
            <a:chOff x="5868447" y="3249837"/>
            <a:chExt cx="2957499" cy="1123992"/>
          </a:xfrm>
        </p:grpSpPr>
        <p:grpSp>
          <p:nvGrpSpPr>
            <p:cNvPr id="12" name="群組 11"/>
            <p:cNvGrpSpPr/>
            <p:nvPr/>
          </p:nvGrpSpPr>
          <p:grpSpPr>
            <a:xfrm>
              <a:off x="5868447" y="3249837"/>
              <a:ext cx="2957499" cy="1123992"/>
              <a:chOff x="5915576" y="2905735"/>
              <a:chExt cx="2957499" cy="1123992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5915576" y="3138639"/>
                <a:ext cx="2957499" cy="891088"/>
                <a:chOff x="5255903" y="2851259"/>
                <a:chExt cx="2957499" cy="891088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7407"/>
                <a:stretch/>
              </p:blipFill>
              <p:spPr>
                <a:xfrm>
                  <a:off x="5255903" y="2851259"/>
                  <a:ext cx="2957499" cy="891088"/>
                </a:xfrm>
                <a:prstGeom prst="rect">
                  <a:avLst/>
                </a:prstGeom>
              </p:spPr>
            </p:pic>
            <p:sp>
              <p:nvSpPr>
                <p:cNvPr id="34" name="圓角矩形圖說文字 33"/>
                <p:cNvSpPr/>
                <p:nvPr/>
              </p:nvSpPr>
              <p:spPr>
                <a:xfrm>
                  <a:off x="5892519" y="3315761"/>
                  <a:ext cx="669253" cy="193682"/>
                </a:xfrm>
                <a:prstGeom prst="wedgeRoundRectCallout">
                  <a:avLst>
                    <a:gd name="adj1" fmla="val 74452"/>
                    <a:gd name="adj2" fmla="val 3171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資料中斷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5" name="圓角矩形圖說文字 34"/>
                <p:cNvSpPr/>
                <p:nvPr/>
              </p:nvSpPr>
              <p:spPr>
                <a:xfrm>
                  <a:off x="6884689" y="3122079"/>
                  <a:ext cx="831753" cy="193682"/>
                </a:xfrm>
                <a:prstGeom prst="wedgeRoundRectCallout">
                  <a:avLst>
                    <a:gd name="adj1" fmla="val 61767"/>
                    <a:gd name="adj2" fmla="val -6152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資料恢復傳輸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3" name="圓角矩形 42"/>
              <p:cNvSpPr/>
              <p:nvPr/>
            </p:nvSpPr>
            <p:spPr>
              <a:xfrm>
                <a:off x="5915576" y="2905735"/>
                <a:ext cx="931425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err="1" smtClean="0">
                    <a:solidFill>
                      <a:srgbClr val="00B050"/>
                    </a:solidFill>
                  </a:rPr>
                  <a:t>Grafana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圖示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48" name="圓角矩形 47"/>
            <p:cNvSpPr/>
            <p:nvPr/>
          </p:nvSpPr>
          <p:spPr>
            <a:xfrm>
              <a:off x="8533162" y="362434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8533162" y="403709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0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1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AFB47-25FB-4881-BCF4-1B53A474A3E0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47a7f89e-098f-4ffe-993d-25cf6d28bf5b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179439</TotalTime>
  <Words>2504</Words>
  <Application>Microsoft Office PowerPoint</Application>
  <PresentationFormat>如螢幕大小 (16:9)</PresentationFormat>
  <Paragraphs>342</Paragraphs>
  <Slides>23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Grafana system structure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2800</cp:revision>
  <dcterms:created xsi:type="dcterms:W3CDTF">2019-07-12T09:58:51Z</dcterms:created>
  <dcterms:modified xsi:type="dcterms:W3CDTF">2021-05-17T12:17:57Z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